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9.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0.xml" ContentType="application/vnd.openxmlformats-officedocument.presentationml.notesSlide+xml"/>
  <Override PartName="/ppt/charts/chart11.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2.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3.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2.xml" ContentType="application/vnd.openxmlformats-officedocument.themeOverr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4.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5"/>
  </p:notesMasterIdLst>
  <p:sldIdLst>
    <p:sldId id="640" r:id="rId2"/>
    <p:sldId id="647" r:id="rId3"/>
    <p:sldId id="913" r:id="rId4"/>
    <p:sldId id="914" r:id="rId5"/>
    <p:sldId id="929" r:id="rId6"/>
    <p:sldId id="900" r:id="rId7"/>
    <p:sldId id="901" r:id="rId8"/>
    <p:sldId id="903" r:id="rId9"/>
    <p:sldId id="904" r:id="rId10"/>
    <p:sldId id="905" r:id="rId11"/>
    <p:sldId id="906" r:id="rId12"/>
    <p:sldId id="907" r:id="rId13"/>
    <p:sldId id="908" r:id="rId14"/>
    <p:sldId id="910" r:id="rId15"/>
    <p:sldId id="911" r:id="rId16"/>
    <p:sldId id="912" r:id="rId17"/>
    <p:sldId id="915" r:id="rId18"/>
    <p:sldId id="917" r:id="rId19"/>
    <p:sldId id="918" r:id="rId20"/>
    <p:sldId id="919" r:id="rId21"/>
    <p:sldId id="920" r:id="rId22"/>
    <p:sldId id="921" r:id="rId23"/>
    <p:sldId id="922" r:id="rId24"/>
    <p:sldId id="924" r:id="rId25"/>
    <p:sldId id="925" r:id="rId26"/>
    <p:sldId id="928" r:id="rId27"/>
    <p:sldId id="927" r:id="rId28"/>
    <p:sldId id="887" r:id="rId29"/>
    <p:sldId id="923" r:id="rId30"/>
    <p:sldId id="926" r:id="rId31"/>
    <p:sldId id="798" r:id="rId32"/>
    <p:sldId id="799" r:id="rId33"/>
    <p:sldId id="685" r:id="rId34"/>
  </p:sldIdLst>
  <p:sldSz cx="9144000" cy="6858000" type="screen4x3"/>
  <p:notesSz cx="6858000" cy="9144000"/>
  <p:defaultTextStyle>
    <a:defPPr>
      <a:defRPr lang="hu-H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00FF"/>
    <a:srgbClr val="404040"/>
    <a:srgbClr val="CC3300"/>
    <a:srgbClr val="D67B0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Világos stílus 1 – 1. jelölőszín">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tílus és rács nélkül">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Világos stílus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Közepesen sötét stílus 2 – 3.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Sötét stílus 2 – 3./4. jelölőszín">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Közepesen sötét stílus 1 – 3. jelölőszín">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083E6E3-FA7D-4D7B-A595-EF9225AFEA82}" styleName="Világos stílus 1 – 3. jelölőszín">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Világos stílus 2 – 3. jelölőszín">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6" autoAdjust="0"/>
    <p:restoredTop sz="87910" autoAdjust="0"/>
  </p:normalViewPr>
  <p:slideViewPr>
    <p:cSldViewPr>
      <p:cViewPr varScale="1">
        <p:scale>
          <a:sx n="64" d="100"/>
          <a:sy n="64" d="100"/>
        </p:scale>
        <p:origin x="1530" y="72"/>
      </p:cViewPr>
      <p:guideLst>
        <p:guide orient="horz" pos="2160"/>
        <p:guide pos="2880"/>
      </p:guideLst>
    </p:cSldViewPr>
  </p:slideViewPr>
  <p:outlineViewPr>
    <p:cViewPr>
      <p:scale>
        <a:sx n="33" d="100"/>
        <a:sy n="33" d="100"/>
      </p:scale>
      <p:origin x="0" y="1416"/>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storage.uni-corvinus.hu\hm6qrw\docs\crcb\cms\tij\cms_2016_tij_charts_170704.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storage.uni-corvinus.hu\hm6qrw\docs\crcb\cms\tij\cms_2016_tij_charts_170704.xlsx" TargetMode="External"/><Relationship Id="rId2" Type="http://schemas.microsoft.com/office/2011/relationships/chartColorStyle" Target="colors6.xml"/><Relationship Id="rId1" Type="http://schemas.microsoft.com/office/2011/relationships/chartStyle" Target="style6.xml"/></Relationships>
</file>

<file path=ppt/charts/_rels/chart11.xml.rels><?xml version="1.0" encoding="UTF-8" standalone="yes"?>
<Relationships xmlns="http://schemas.openxmlformats.org/package/2006/relationships"><Relationship Id="rId3" Type="http://schemas.openxmlformats.org/officeDocument/2006/relationships/oleObject" Target="file:///\\storage.uni-corvinus.hu\hm6qrw\docs\crcb\cms\tij\cms_2016_tij_charts_170704.xlsx" TargetMode="External"/><Relationship Id="rId2" Type="http://schemas.microsoft.com/office/2011/relationships/chartColorStyle" Target="colors7.xml"/><Relationship Id="rId1" Type="http://schemas.microsoft.com/office/2011/relationships/chartStyle" Target="style7.xml"/></Relationships>
</file>

<file path=ppt/charts/_rels/chart12.xml.rels><?xml version="1.0" encoding="UTF-8" standalone="yes"?>
<Relationships xmlns="http://schemas.openxmlformats.org/package/2006/relationships"><Relationship Id="rId1" Type="http://schemas.openxmlformats.org/officeDocument/2006/relationships/oleObject" Target="file:///\\storage.uni-corvinus.hu\hm6qrw\docs\crcb\cms\tij\cms_2016_tij_charts_170704.xlsx"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Users\TIJ\123\crcb\2016\cms_2016\171005\cms_2016_figures_171005.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D:\cms_2016_sb_ici_charts_w2017_171010.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tij\123\crcb\2016\cms_2016\171005\cms_2016_figures_171005.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tij\123\crcb\2016\cms_2016\171005\cms_2016_figures_171005.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file:///\\storage.uni-corvinus.hu\hm6qrw\docs\crcb\cms\tij\cms_2016_tij_charts_170704.xlsx" TargetMode="Externa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1" Type="http://schemas.openxmlformats.org/officeDocument/2006/relationships/oleObject" Target="file:///\\storage.uni-corvinus.hu\hm6qrw\docs\crcb\cms\tij\cms_2016_tij_charts_170704.xlsx"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storage.uni-corvinus.hu\hm6qrw\docs\crcb\cms\tij\cms_2016_tij_charts_170704.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oleObject" Target="file:///C:\Users\tij\123\crcb\2016\cms_2016\171005\cms_2016_figures_171005.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storage.uni-corvinus.hu\hm6qrw\docs\crcb\cms\tij\cms_2016_benfords_law_170703.xlsx" TargetMode="External"/><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1" Type="http://schemas.openxmlformats.org/officeDocument/2006/relationships/oleObject" Target="file:///\\storage.uni-corvinus.hu\hm6qrw\docs\crcb\cms\tij\cms_2016_benfords_law_1707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a:solidFill>
                <a:schemeClr val="accent6">
                  <a:lumMod val="75000"/>
                </a:schemeClr>
              </a:solidFill>
            </a:ln>
          </c:spPr>
          <c:marker>
            <c:symbol val="none"/>
          </c:marker>
          <c:cat>
            <c:strRef>
              <c:f>sb!$H$26:$H$31</c:f>
              <c:strCache>
                <c:ptCount val="6"/>
                <c:pt idx="0">
                  <c:v>2011</c:v>
                </c:pt>
                <c:pt idx="1">
                  <c:v>2012</c:v>
                </c:pt>
                <c:pt idx="2">
                  <c:v>2013</c:v>
                </c:pt>
                <c:pt idx="3">
                  <c:v>2014</c:v>
                </c:pt>
                <c:pt idx="4">
                  <c:v>2015</c:v>
                </c:pt>
                <c:pt idx="5">
                  <c:v>2016</c:v>
                </c:pt>
              </c:strCache>
            </c:strRef>
          </c:cat>
          <c:val>
            <c:numRef>
              <c:f>sb!$I$26:$I$31</c:f>
              <c:numCache>
                <c:formatCode>###0</c:formatCode>
                <c:ptCount val="6"/>
                <c:pt idx="0">
                  <c:v>25.40160642570283</c:v>
                </c:pt>
                <c:pt idx="1">
                  <c:v>30.803080308030829</c:v>
                </c:pt>
                <c:pt idx="2">
                  <c:v>25.49342105263154</c:v>
                </c:pt>
                <c:pt idx="3">
                  <c:v>26.625000000000011</c:v>
                </c:pt>
                <c:pt idx="4">
                  <c:v>28.0320366132723</c:v>
                </c:pt>
                <c:pt idx="5">
                  <c:v>33.984028393966291</c:v>
                </c:pt>
              </c:numCache>
            </c:numRef>
          </c:val>
          <c:smooth val="0"/>
          <c:extLst>
            <c:ext xmlns:c16="http://schemas.microsoft.com/office/drawing/2014/chart" uri="{C3380CC4-5D6E-409C-BE32-E72D297353CC}">
              <c16:uniqueId val="{00000000-4D8F-4BD8-BF3A-784D010BDA28}"/>
            </c:ext>
          </c:extLst>
        </c:ser>
        <c:dLbls>
          <c:showLegendKey val="0"/>
          <c:showVal val="0"/>
          <c:showCatName val="0"/>
          <c:showSerName val="0"/>
          <c:showPercent val="0"/>
          <c:showBubbleSize val="0"/>
        </c:dLbls>
        <c:smooth val="0"/>
        <c:axId val="92659072"/>
        <c:axId val="92963968"/>
      </c:lineChart>
      <c:catAx>
        <c:axId val="92659072"/>
        <c:scaling>
          <c:orientation val="minMax"/>
        </c:scaling>
        <c:delete val="0"/>
        <c:axPos val="b"/>
        <c:numFmt formatCode="General" sourceLinked="0"/>
        <c:majorTickMark val="out"/>
        <c:minorTickMark val="none"/>
        <c:tickLblPos val="nextTo"/>
        <c:crossAx val="92963968"/>
        <c:crosses val="autoZero"/>
        <c:auto val="1"/>
        <c:lblAlgn val="ctr"/>
        <c:lblOffset val="100"/>
        <c:noMultiLvlLbl val="0"/>
      </c:catAx>
      <c:valAx>
        <c:axId val="92963968"/>
        <c:scaling>
          <c:orientation val="minMax"/>
        </c:scaling>
        <c:delete val="0"/>
        <c:axPos val="l"/>
        <c:majorGridlines>
          <c:spPr>
            <a:ln>
              <a:noFill/>
            </a:ln>
          </c:spPr>
        </c:majorGridlines>
        <c:numFmt formatCode="###0" sourceLinked="1"/>
        <c:majorTickMark val="out"/>
        <c:minorTickMark val="none"/>
        <c:tickLblPos val="nextTo"/>
        <c:crossAx val="92659072"/>
        <c:crosses val="autoZero"/>
        <c:crossBetween val="between"/>
      </c:valAx>
    </c:plotArea>
    <c:plotVisOnly val="1"/>
    <c:dispBlanksAs val="gap"/>
    <c:showDLblsOverMax val="0"/>
  </c:chart>
  <c:txPr>
    <a:bodyPr/>
    <a:lstStyle/>
    <a:p>
      <a:pPr>
        <a:defRPr sz="1400">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6">
                <a:lumMod val="75000"/>
              </a:schemeClr>
            </a:solidFill>
            <a:ln>
              <a:noFill/>
            </a:ln>
            <a:effectLst/>
          </c:spPr>
          <c:invertIfNegative val="0"/>
          <c:dPt>
            <c:idx val="6"/>
            <c:invertIfNegative val="0"/>
            <c:bubble3D val="0"/>
            <c:spPr>
              <a:solidFill>
                <a:schemeClr val="accent6">
                  <a:lumMod val="50000"/>
                </a:schemeClr>
              </a:solidFill>
              <a:ln>
                <a:noFill/>
              </a:ln>
              <a:effectLst/>
            </c:spPr>
            <c:extLst>
              <c:ext xmlns:c16="http://schemas.microsoft.com/office/drawing/2014/chart" uri="{C3380CC4-5D6E-409C-BE32-E72D297353CC}">
                <c16:uniqueId val="{00000001-7982-49C5-85E3-F9AF69494F11}"/>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[cms_2016_tij_charts_170704.xlsx]dsl!$E$129:$E$135</c:f>
              <c:strCache>
                <c:ptCount val="7"/>
                <c:pt idx="0">
                  <c:v>2011</c:v>
                </c:pt>
                <c:pt idx="1">
                  <c:v>2012</c:v>
                </c:pt>
                <c:pt idx="2">
                  <c:v>2013</c:v>
                </c:pt>
                <c:pt idx="3">
                  <c:v>2014</c:v>
                </c:pt>
                <c:pt idx="4">
                  <c:v>2015</c:v>
                </c:pt>
                <c:pt idx="5">
                  <c:v>2016</c:v>
                </c:pt>
                <c:pt idx="6">
                  <c:v>Whole period</c:v>
                </c:pt>
              </c:strCache>
            </c:strRef>
          </c:cat>
          <c:val>
            <c:numRef>
              <c:f>[cms_2016_tij_charts_170704.xlsx]dsl!$F$129:$F$135</c:f>
              <c:numCache>
                <c:formatCode>0%</c:formatCode>
                <c:ptCount val="7"/>
                <c:pt idx="0">
                  <c:v>0.42982806337878299</c:v>
                </c:pt>
                <c:pt idx="1">
                  <c:v>0.27434301308966502</c:v>
                </c:pt>
                <c:pt idx="2">
                  <c:v>0.32962471070940502</c:v>
                </c:pt>
                <c:pt idx="3">
                  <c:v>0.221995609347589</c:v>
                </c:pt>
                <c:pt idx="4">
                  <c:v>0.213453342453854</c:v>
                </c:pt>
                <c:pt idx="5">
                  <c:v>0.225440510933092</c:v>
                </c:pt>
                <c:pt idx="6">
                  <c:v>0.26925600181825199</c:v>
                </c:pt>
              </c:numCache>
            </c:numRef>
          </c:val>
          <c:extLst>
            <c:ext xmlns:c16="http://schemas.microsoft.com/office/drawing/2014/chart" uri="{C3380CC4-5D6E-409C-BE32-E72D297353CC}">
              <c16:uniqueId val="{00000002-7982-49C5-85E3-F9AF69494F11}"/>
            </c:ext>
          </c:extLst>
        </c:ser>
        <c:dLbls>
          <c:showLegendKey val="0"/>
          <c:showVal val="0"/>
          <c:showCatName val="0"/>
          <c:showSerName val="0"/>
          <c:showPercent val="0"/>
          <c:showBubbleSize val="0"/>
        </c:dLbls>
        <c:gapWidth val="219"/>
        <c:overlap val="-27"/>
        <c:axId val="95491584"/>
        <c:axId val="95493120"/>
      </c:barChart>
      <c:catAx>
        <c:axId val="95491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493120"/>
        <c:crosses val="autoZero"/>
        <c:auto val="1"/>
        <c:lblAlgn val="ctr"/>
        <c:lblOffset val="100"/>
        <c:noMultiLvlLbl val="0"/>
      </c:catAx>
      <c:valAx>
        <c:axId val="95493120"/>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491584"/>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[cms_2016_tij_charts_170704.xlsx]dsl!$G$129:$G$134</c:f>
              <c:strCache>
                <c:ptCount val="6"/>
                <c:pt idx="0">
                  <c:v>2011</c:v>
                </c:pt>
                <c:pt idx="1">
                  <c:v>2012</c:v>
                </c:pt>
                <c:pt idx="2">
                  <c:v>2013</c:v>
                </c:pt>
                <c:pt idx="3">
                  <c:v>2014</c:v>
                </c:pt>
                <c:pt idx="4">
                  <c:v>2015</c:v>
                </c:pt>
                <c:pt idx="5">
                  <c:v>2016</c:v>
                </c:pt>
              </c:strCache>
            </c:strRef>
          </c:cat>
          <c:val>
            <c:numRef>
              <c:f>[cms_2016_tij_charts_170704.xlsx]dsl!$H$129:$H$134</c:f>
              <c:numCache>
                <c:formatCode>0</c:formatCode>
                <c:ptCount val="6"/>
                <c:pt idx="0">
                  <c:v>291.58013108999978</c:v>
                </c:pt>
                <c:pt idx="1">
                  <c:v>407.57434418499997</c:v>
                </c:pt>
                <c:pt idx="2">
                  <c:v>2096.9112758325009</c:v>
                </c:pt>
                <c:pt idx="3">
                  <c:v>772.48962348549924</c:v>
                </c:pt>
                <c:pt idx="4">
                  <c:v>785.75647834450001</c:v>
                </c:pt>
                <c:pt idx="5">
                  <c:v>672.2078930084449</c:v>
                </c:pt>
              </c:numCache>
            </c:numRef>
          </c:val>
          <c:extLst>
            <c:ext xmlns:c16="http://schemas.microsoft.com/office/drawing/2014/chart" uri="{C3380CC4-5D6E-409C-BE32-E72D297353CC}">
              <c16:uniqueId val="{00000000-C3C8-4015-B03E-22EDA6D30E12}"/>
            </c:ext>
          </c:extLst>
        </c:ser>
        <c:dLbls>
          <c:showLegendKey val="0"/>
          <c:showVal val="0"/>
          <c:showCatName val="0"/>
          <c:showSerName val="0"/>
          <c:showPercent val="0"/>
          <c:showBubbleSize val="0"/>
        </c:dLbls>
        <c:gapWidth val="219"/>
        <c:overlap val="-27"/>
        <c:axId val="95520640"/>
        <c:axId val="95522176"/>
      </c:barChart>
      <c:catAx>
        <c:axId val="9552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522176"/>
        <c:crosses val="autoZero"/>
        <c:auto val="1"/>
        <c:lblAlgn val="ctr"/>
        <c:lblOffset val="100"/>
        <c:noMultiLvlLbl val="0"/>
      </c:catAx>
      <c:valAx>
        <c:axId val="95522176"/>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520640"/>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a:solidFill>
                <a:schemeClr val="accent6">
                  <a:lumMod val="75000"/>
                </a:schemeClr>
              </a:solidFill>
            </a:ln>
          </c:spPr>
          <c:marker>
            <c:symbol val="none"/>
          </c:marker>
          <c:cat>
            <c:strRef>
              <c:f>[cms_2016_tij_charts_170704.xlsx]dsl!$B$24:$B$29</c:f>
              <c:strCache>
                <c:ptCount val="6"/>
                <c:pt idx="0">
                  <c:v>2011</c:v>
                </c:pt>
                <c:pt idx="1">
                  <c:v>2012</c:v>
                </c:pt>
                <c:pt idx="2">
                  <c:v>2013</c:v>
                </c:pt>
                <c:pt idx="3">
                  <c:v>2014</c:v>
                </c:pt>
                <c:pt idx="4">
                  <c:v>2015</c:v>
                </c:pt>
                <c:pt idx="5">
                  <c:v>2016</c:v>
                </c:pt>
              </c:strCache>
            </c:strRef>
          </c:cat>
          <c:val>
            <c:numRef>
              <c:f>[cms_2016_tij_charts_170704.xlsx]dsl!$C$24:$C$29</c:f>
              <c:numCache>
                <c:formatCode>####.0000</c:formatCode>
                <c:ptCount val="6"/>
                <c:pt idx="0">
                  <c:v>34.842954600332121</c:v>
                </c:pt>
                <c:pt idx="1">
                  <c:v>34.6905236045476</c:v>
                </c:pt>
                <c:pt idx="2">
                  <c:v>31.05060132483019</c:v>
                </c:pt>
                <c:pt idx="3">
                  <c:v>32.517319108028602</c:v>
                </c:pt>
                <c:pt idx="4">
                  <c:v>32.067406718889274</c:v>
                </c:pt>
                <c:pt idx="5">
                  <c:v>34.935399516576702</c:v>
                </c:pt>
              </c:numCache>
            </c:numRef>
          </c:val>
          <c:smooth val="0"/>
          <c:extLst>
            <c:ext xmlns:c16="http://schemas.microsoft.com/office/drawing/2014/chart" uri="{C3380CC4-5D6E-409C-BE32-E72D297353CC}">
              <c16:uniqueId val="{00000000-2518-4650-9366-544AECA2FD74}"/>
            </c:ext>
          </c:extLst>
        </c:ser>
        <c:dLbls>
          <c:showLegendKey val="0"/>
          <c:showVal val="0"/>
          <c:showCatName val="0"/>
          <c:showSerName val="0"/>
          <c:showPercent val="0"/>
          <c:showBubbleSize val="0"/>
        </c:dLbls>
        <c:smooth val="0"/>
        <c:axId val="95594752"/>
        <c:axId val="95612928"/>
      </c:lineChart>
      <c:catAx>
        <c:axId val="95594752"/>
        <c:scaling>
          <c:orientation val="minMax"/>
        </c:scaling>
        <c:delete val="0"/>
        <c:axPos val="b"/>
        <c:numFmt formatCode="General" sourceLinked="0"/>
        <c:majorTickMark val="out"/>
        <c:minorTickMark val="none"/>
        <c:tickLblPos val="nextTo"/>
        <c:crossAx val="95612928"/>
        <c:crosses val="autoZero"/>
        <c:auto val="1"/>
        <c:lblAlgn val="ctr"/>
        <c:lblOffset val="100"/>
        <c:noMultiLvlLbl val="0"/>
      </c:catAx>
      <c:valAx>
        <c:axId val="95612928"/>
        <c:scaling>
          <c:orientation val="minMax"/>
          <c:min val="0"/>
        </c:scaling>
        <c:delete val="0"/>
        <c:axPos val="l"/>
        <c:majorGridlines>
          <c:spPr>
            <a:ln>
              <a:noFill/>
            </a:ln>
          </c:spPr>
        </c:majorGridlines>
        <c:numFmt formatCode="#,##0" sourceLinked="0"/>
        <c:majorTickMark val="out"/>
        <c:minorTickMark val="none"/>
        <c:tickLblPos val="nextTo"/>
        <c:crossAx val="95594752"/>
        <c:crosses val="autoZero"/>
        <c:crossBetween val="between"/>
      </c:valAx>
    </c:plotArea>
    <c:plotVisOnly val="1"/>
    <c:dispBlanksAs val="gap"/>
    <c:showDLblsOverMax val="0"/>
  </c:chart>
  <c:txPr>
    <a:bodyPr/>
    <a:lstStyle/>
    <a:p>
      <a:pPr>
        <a:defRPr sz="1400">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[cms_2016_figures_171005.xlsx]Fig.6.2.!$E$19</c:f>
              <c:strCache>
                <c:ptCount val="1"/>
                <c:pt idx="0">
                  <c:v>ppr: no more than 10%</c:v>
                </c:pt>
              </c:strCache>
            </c:strRef>
          </c:tx>
          <c:spPr>
            <a:solidFill>
              <a:srgbClr val="ED7D31">
                <a:lumMod val="75000"/>
              </a:srgbClr>
            </a:solidFill>
            <a:ln>
              <a:solidFill>
                <a:srgbClr val="ED7D31">
                  <a:lumMod val="75000"/>
                </a:srgbClr>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sr-Latn-R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[cms_2016_figures_171005.xlsx]Fig.6.2.!$D$20:$D$22</c:f>
              <c:strCache>
                <c:ptCount val="3"/>
                <c:pt idx="0">
                  <c:v>avsb = 0</c:v>
                </c:pt>
                <c:pt idx="1">
                  <c:v>0 &lt; avsb &lt; 1</c:v>
                </c:pt>
                <c:pt idx="2">
                  <c:v>avsb = 1</c:v>
                </c:pt>
              </c:strCache>
            </c:strRef>
          </c:cat>
          <c:val>
            <c:numRef>
              <c:f>[cms_2016_figures_171005.xlsx]Fig.6.2.!$E$20:$E$22</c:f>
              <c:numCache>
                <c:formatCode>General</c:formatCode>
                <c:ptCount val="3"/>
                <c:pt idx="0" formatCode="0.0">
                  <c:v>54</c:v>
                </c:pt>
                <c:pt idx="1">
                  <c:v>27.1</c:v>
                </c:pt>
                <c:pt idx="2">
                  <c:v>18.8</c:v>
                </c:pt>
              </c:numCache>
            </c:numRef>
          </c:val>
          <c:extLst>
            <c:ext xmlns:c16="http://schemas.microsoft.com/office/drawing/2014/chart" uri="{C3380CC4-5D6E-409C-BE32-E72D297353CC}">
              <c16:uniqueId val="{00000000-4364-4BA4-B670-9E20565FF0C5}"/>
            </c:ext>
          </c:extLst>
        </c:ser>
        <c:ser>
          <c:idx val="1"/>
          <c:order val="1"/>
          <c:tx>
            <c:strRef>
              <c:f>[cms_2016_figures_171005.xlsx]Fig.6.2.!$F$19</c:f>
              <c:strCache>
                <c:ptCount val="1"/>
                <c:pt idx="0">
                  <c:v>ppr: more than 10%</c:v>
                </c:pt>
              </c:strCache>
            </c:strRef>
          </c:tx>
          <c:spPr>
            <a:solidFill>
              <a:srgbClr val="ED7D31">
                <a:lumMod val="60000"/>
                <a:lumOff val="40000"/>
              </a:srgbClr>
            </a:solidFill>
            <a:ln>
              <a:solidFill>
                <a:srgbClr val="ED7D31">
                  <a:lumMod val="60000"/>
                  <a:lumOff val="40000"/>
                </a:srgbClr>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sr-Latn-R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[cms_2016_figures_171005.xlsx]Fig.6.2.!$D$20:$D$22</c:f>
              <c:strCache>
                <c:ptCount val="3"/>
                <c:pt idx="0">
                  <c:v>avsb = 0</c:v>
                </c:pt>
                <c:pt idx="1">
                  <c:v>0 &lt; avsb &lt; 1</c:v>
                </c:pt>
                <c:pt idx="2">
                  <c:v>avsb = 1</c:v>
                </c:pt>
              </c:strCache>
            </c:strRef>
          </c:cat>
          <c:val>
            <c:numRef>
              <c:f>[cms_2016_figures_171005.xlsx]Fig.6.2.!$F$20:$F$22</c:f>
              <c:numCache>
                <c:formatCode>0.0</c:formatCode>
                <c:ptCount val="3"/>
                <c:pt idx="0">
                  <c:v>49.5</c:v>
                </c:pt>
                <c:pt idx="1">
                  <c:v>19.600000000000001</c:v>
                </c:pt>
                <c:pt idx="2">
                  <c:v>30.9</c:v>
                </c:pt>
              </c:numCache>
            </c:numRef>
          </c:val>
          <c:extLst>
            <c:ext xmlns:c16="http://schemas.microsoft.com/office/drawing/2014/chart" uri="{C3380CC4-5D6E-409C-BE32-E72D297353CC}">
              <c16:uniqueId val="{00000001-4364-4BA4-B670-9E20565FF0C5}"/>
            </c:ext>
          </c:extLst>
        </c:ser>
        <c:dLbls>
          <c:showLegendKey val="0"/>
          <c:showVal val="0"/>
          <c:showCatName val="0"/>
          <c:showSerName val="0"/>
          <c:showPercent val="0"/>
          <c:showBubbleSize val="0"/>
        </c:dLbls>
        <c:gapWidth val="219"/>
        <c:overlap val="-27"/>
        <c:axId val="95760384"/>
        <c:axId val="95761920"/>
      </c:barChart>
      <c:catAx>
        <c:axId val="95760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r-Latn-RS"/>
          </a:p>
        </c:txPr>
        <c:crossAx val="95761920"/>
        <c:crosses val="autoZero"/>
        <c:auto val="1"/>
        <c:lblAlgn val="ctr"/>
        <c:lblOffset val="100"/>
        <c:noMultiLvlLbl val="0"/>
      </c:catAx>
      <c:valAx>
        <c:axId val="95761920"/>
        <c:scaling>
          <c:orientation val="minMax"/>
        </c:scaling>
        <c:delete val="0"/>
        <c:axPos val="l"/>
        <c:majorGridlines>
          <c:spPr>
            <a:ln w="9525" cap="flat" cmpd="sng" algn="ctr">
              <a:noFill/>
              <a:round/>
            </a:ln>
            <a:effectLst/>
          </c:spPr>
        </c:majorGridlines>
        <c:numFmt formatCode="0.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r-Latn-RS"/>
          </a:p>
        </c:txPr>
        <c:crossAx val="95760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sz="1400"/>
      </a:pPr>
      <a:endParaRPr lang="sr-Latn-R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352132170499575E-2"/>
          <c:y val="3.1278931970521791E-2"/>
          <c:w val="0.93948068270192198"/>
          <c:h val="0.78755432898028166"/>
        </c:manualLayout>
      </c:layout>
      <c:lineChart>
        <c:grouping val="standard"/>
        <c:varyColors val="0"/>
        <c:ser>
          <c:idx val="0"/>
          <c:order val="0"/>
          <c:spPr>
            <a:ln w="19050" cap="rnd">
              <a:solidFill>
                <a:schemeClr val="accent6">
                  <a:lumMod val="75000"/>
                </a:schemeClr>
              </a:solidFill>
              <a:round/>
            </a:ln>
            <a:effectLst/>
          </c:spPr>
          <c:marker>
            <c:symbol val="none"/>
          </c:marker>
          <c:cat>
            <c:numRef>
              <c:f>sb!$B$6:$B$32</c:f>
              <c:numCache>
                <c:formatCode>General</c:formatCode>
                <c:ptCount val="27"/>
                <c:pt idx="0">
                  <c:v>201101</c:v>
                </c:pt>
                <c:pt idx="1">
                  <c:v>201102</c:v>
                </c:pt>
                <c:pt idx="2">
                  <c:v>201103</c:v>
                </c:pt>
                <c:pt idx="3">
                  <c:v>201104</c:v>
                </c:pt>
                <c:pt idx="4">
                  <c:v>201201</c:v>
                </c:pt>
                <c:pt idx="5">
                  <c:v>201202</c:v>
                </c:pt>
                <c:pt idx="6">
                  <c:v>201203</c:v>
                </c:pt>
                <c:pt idx="7">
                  <c:v>201204</c:v>
                </c:pt>
                <c:pt idx="8">
                  <c:v>201301</c:v>
                </c:pt>
                <c:pt idx="9">
                  <c:v>201302</c:v>
                </c:pt>
                <c:pt idx="10">
                  <c:v>201303</c:v>
                </c:pt>
                <c:pt idx="11">
                  <c:v>201304</c:v>
                </c:pt>
                <c:pt idx="12">
                  <c:v>201401</c:v>
                </c:pt>
                <c:pt idx="13">
                  <c:v>201402</c:v>
                </c:pt>
                <c:pt idx="14">
                  <c:v>201403</c:v>
                </c:pt>
                <c:pt idx="15">
                  <c:v>201404</c:v>
                </c:pt>
                <c:pt idx="16">
                  <c:v>201501</c:v>
                </c:pt>
                <c:pt idx="17">
                  <c:v>201502</c:v>
                </c:pt>
                <c:pt idx="18">
                  <c:v>201503</c:v>
                </c:pt>
                <c:pt idx="19">
                  <c:v>201504</c:v>
                </c:pt>
                <c:pt idx="20">
                  <c:v>201601</c:v>
                </c:pt>
                <c:pt idx="21">
                  <c:v>201602</c:v>
                </c:pt>
                <c:pt idx="22">
                  <c:v>201603</c:v>
                </c:pt>
                <c:pt idx="23">
                  <c:v>201604</c:v>
                </c:pt>
                <c:pt idx="24">
                  <c:v>201701</c:v>
                </c:pt>
                <c:pt idx="25">
                  <c:v>201702</c:v>
                </c:pt>
                <c:pt idx="26">
                  <c:v>201703</c:v>
                </c:pt>
              </c:numCache>
            </c:numRef>
          </c:cat>
          <c:val>
            <c:numRef>
              <c:f>sb!$C$6:$C$32</c:f>
              <c:numCache>
                <c:formatCode>General</c:formatCode>
                <c:ptCount val="27"/>
                <c:pt idx="0">
                  <c:v>24.271799999999999</c:v>
                </c:pt>
                <c:pt idx="1">
                  <c:v>23.4177</c:v>
                </c:pt>
                <c:pt idx="2">
                  <c:v>24.444400000000002</c:v>
                </c:pt>
                <c:pt idx="3">
                  <c:v>25.454499999999999</c:v>
                </c:pt>
                <c:pt idx="4">
                  <c:v>31.457000000000001</c:v>
                </c:pt>
                <c:pt idx="5">
                  <c:v>34.108499999999999</c:v>
                </c:pt>
                <c:pt idx="6">
                  <c:v>35.8491</c:v>
                </c:pt>
                <c:pt idx="7">
                  <c:v>27.5748</c:v>
                </c:pt>
                <c:pt idx="8">
                  <c:v>24.521100000000001</c:v>
                </c:pt>
                <c:pt idx="9">
                  <c:v>23.913</c:v>
                </c:pt>
                <c:pt idx="10">
                  <c:v>31.295000000000002</c:v>
                </c:pt>
                <c:pt idx="11">
                  <c:v>26.712299999999999</c:v>
                </c:pt>
                <c:pt idx="12">
                  <c:v>18.5366</c:v>
                </c:pt>
                <c:pt idx="13">
                  <c:v>32.352899999999998</c:v>
                </c:pt>
                <c:pt idx="14">
                  <c:v>32.227499999999999</c:v>
                </c:pt>
                <c:pt idx="15">
                  <c:v>32.195099999999996</c:v>
                </c:pt>
                <c:pt idx="16">
                  <c:v>33.834600000000002</c:v>
                </c:pt>
                <c:pt idx="17">
                  <c:v>26.744199999999999</c:v>
                </c:pt>
                <c:pt idx="18">
                  <c:v>31.174099999999999</c:v>
                </c:pt>
                <c:pt idx="19">
                  <c:v>26.838200000000001</c:v>
                </c:pt>
                <c:pt idx="20">
                  <c:v>27.528099999999998</c:v>
                </c:pt>
                <c:pt idx="21">
                  <c:v>25.133700000000001</c:v>
                </c:pt>
                <c:pt idx="22">
                  <c:v>40.972200000000001</c:v>
                </c:pt>
                <c:pt idx="23">
                  <c:v>40.072200000000002</c:v>
                </c:pt>
                <c:pt idx="24">
                  <c:v>36.842100000000002</c:v>
                </c:pt>
                <c:pt idx="25">
                  <c:v>15.0794</c:v>
                </c:pt>
                <c:pt idx="26">
                  <c:v>23.404299999999999</c:v>
                </c:pt>
              </c:numCache>
            </c:numRef>
          </c:val>
          <c:smooth val="0"/>
          <c:extLst>
            <c:ext xmlns:c16="http://schemas.microsoft.com/office/drawing/2014/chart" uri="{C3380CC4-5D6E-409C-BE32-E72D297353CC}">
              <c16:uniqueId val="{00000000-92B5-400B-9B43-FA6B6EED2D9C}"/>
            </c:ext>
          </c:extLst>
        </c:ser>
        <c:dLbls>
          <c:showLegendKey val="0"/>
          <c:showVal val="0"/>
          <c:showCatName val="0"/>
          <c:showSerName val="0"/>
          <c:showPercent val="0"/>
          <c:showBubbleSize val="0"/>
        </c:dLbls>
        <c:smooth val="0"/>
        <c:axId val="44418944"/>
        <c:axId val="44420480"/>
      </c:lineChart>
      <c:catAx>
        <c:axId val="44418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sz="1600"/>
            </a:pPr>
            <a:endParaRPr lang="sr-Latn-RS"/>
          </a:p>
        </c:txPr>
        <c:crossAx val="44420480"/>
        <c:crosses val="autoZero"/>
        <c:auto val="1"/>
        <c:lblAlgn val="ctr"/>
        <c:lblOffset val="100"/>
        <c:noMultiLvlLbl val="0"/>
      </c:catAx>
      <c:valAx>
        <c:axId val="44420480"/>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solidFill>
              <a:schemeClr val="bg1">
                <a:lumMod val="85000"/>
              </a:schemeClr>
            </a:solidFill>
          </a:ln>
          <a:effectLst/>
        </c:spPr>
        <c:txPr>
          <a:bodyPr rot="-60000000" vert="horz"/>
          <a:lstStyle/>
          <a:p>
            <a:pPr>
              <a:defRPr/>
            </a:pPr>
            <a:endParaRPr lang="sr-Latn-RS"/>
          </a:p>
        </c:txPr>
        <c:crossAx val="44418944"/>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sr-Latn-R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rgbClr val="ED7D31">
                <a:lumMod val="60000"/>
                <a:lumOff val="40000"/>
              </a:srgbClr>
            </a:solidFill>
            <a:ln>
              <a:solidFill>
                <a:srgbClr val="ED7D31">
                  <a:lumMod val="60000"/>
                  <a:lumOff val="40000"/>
                </a:srgbClr>
              </a:solidFill>
            </a:ln>
            <a:effectLst/>
          </c:spPr>
          <c:invertIfNegative val="0"/>
          <c:dPt>
            <c:idx val="8"/>
            <c:invertIfNegative val="0"/>
            <c:bubble3D val="0"/>
            <c:spPr>
              <a:solidFill>
                <a:srgbClr val="ED7D31">
                  <a:lumMod val="75000"/>
                </a:srgbClr>
              </a:solidFill>
              <a:ln>
                <a:solidFill>
                  <a:srgbClr val="ED7D31">
                    <a:lumMod val="75000"/>
                  </a:srgbClr>
                </a:solidFill>
              </a:ln>
              <a:effectLst/>
            </c:spPr>
            <c:extLst>
              <c:ext xmlns:c16="http://schemas.microsoft.com/office/drawing/2014/chart" uri="{C3380CC4-5D6E-409C-BE32-E72D297353CC}">
                <c16:uniqueId val="{00000001-C0DD-4A64-A797-CA76B9EF9CF1}"/>
              </c:ext>
            </c:extLst>
          </c:dPt>
          <c:dPt>
            <c:idx val="11"/>
            <c:invertIfNegative val="0"/>
            <c:bubble3D val="0"/>
            <c:spPr>
              <a:solidFill>
                <a:srgbClr val="ED7D31">
                  <a:lumMod val="60000"/>
                  <a:lumOff val="40000"/>
                </a:srgbClr>
              </a:solidFill>
              <a:ln>
                <a:solidFill>
                  <a:srgbClr val="ED7D31">
                    <a:lumMod val="60000"/>
                    <a:lumOff val="40000"/>
                  </a:srgbClr>
                </a:solidFill>
              </a:ln>
              <a:effectLst/>
            </c:spPr>
            <c:extLst>
              <c:ext xmlns:c16="http://schemas.microsoft.com/office/drawing/2014/chart" uri="{C3380CC4-5D6E-409C-BE32-E72D297353CC}">
                <c16:uniqueId val="{00000003-C0DD-4A64-A797-CA76B9EF9CF1}"/>
              </c:ext>
            </c:extLst>
          </c:dPt>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sr-Latn-R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[cms_2016_figures_171005.xlsx]Fig.3.4.!$I$29:$I$39</c:f>
              <c:strCache>
                <c:ptCount val="11"/>
                <c:pt idx="0">
                  <c:v>Amsterdam</c:v>
                </c:pt>
                <c:pt idx="1">
                  <c:v>Paris</c:v>
                </c:pt>
                <c:pt idx="2">
                  <c:v>Vienna</c:v>
                </c:pt>
                <c:pt idx="3">
                  <c:v>Berlin</c:v>
                </c:pt>
                <c:pt idx="4">
                  <c:v>Rome</c:v>
                </c:pt>
                <c:pt idx="5">
                  <c:v>Ljubljana</c:v>
                </c:pt>
                <c:pt idx="6">
                  <c:v>Budapest</c:v>
                </c:pt>
                <c:pt idx="7">
                  <c:v>Prague</c:v>
                </c:pt>
                <c:pt idx="8">
                  <c:v>Zagreb</c:v>
                </c:pt>
                <c:pt idx="9">
                  <c:v>Warsaw</c:v>
                </c:pt>
                <c:pt idx="10">
                  <c:v>Europe</c:v>
                </c:pt>
              </c:strCache>
            </c:strRef>
          </c:cat>
          <c:val>
            <c:numRef>
              <c:f>[cms_2016_figures_171005.xlsx]Fig.3.4.!$J$29:$J$39</c:f>
              <c:numCache>
                <c:formatCode>0.0</c:formatCode>
                <c:ptCount val="11"/>
                <c:pt idx="0">
                  <c:v>5.9</c:v>
                </c:pt>
                <c:pt idx="1">
                  <c:v>10.27</c:v>
                </c:pt>
                <c:pt idx="2">
                  <c:v>11.02</c:v>
                </c:pt>
                <c:pt idx="3">
                  <c:v>11.45</c:v>
                </c:pt>
                <c:pt idx="4">
                  <c:v>22.67</c:v>
                </c:pt>
                <c:pt idx="5">
                  <c:v>25.49</c:v>
                </c:pt>
                <c:pt idx="6">
                  <c:v>29.28</c:v>
                </c:pt>
                <c:pt idx="7">
                  <c:v>30.68</c:v>
                </c:pt>
                <c:pt idx="8">
                  <c:v>39.44</c:v>
                </c:pt>
                <c:pt idx="9">
                  <c:v>42.2</c:v>
                </c:pt>
                <c:pt idx="10">
                  <c:v>23.3</c:v>
                </c:pt>
              </c:numCache>
            </c:numRef>
          </c:val>
          <c:extLst>
            <c:ext xmlns:c16="http://schemas.microsoft.com/office/drawing/2014/chart" uri="{C3380CC4-5D6E-409C-BE32-E72D297353CC}">
              <c16:uniqueId val="{00000004-C0DD-4A64-A797-CA76B9EF9CF1}"/>
            </c:ext>
          </c:extLst>
        </c:ser>
        <c:dLbls>
          <c:dLblPos val="outEnd"/>
          <c:showLegendKey val="0"/>
          <c:showVal val="1"/>
          <c:showCatName val="0"/>
          <c:showSerName val="0"/>
          <c:showPercent val="0"/>
          <c:showBubbleSize val="0"/>
        </c:dLbls>
        <c:gapWidth val="182"/>
        <c:axId val="143309440"/>
        <c:axId val="93427968"/>
      </c:barChart>
      <c:catAx>
        <c:axId val="1433094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r-Latn-RS"/>
          </a:p>
        </c:txPr>
        <c:crossAx val="93427968"/>
        <c:crosses val="autoZero"/>
        <c:auto val="1"/>
        <c:lblAlgn val="ctr"/>
        <c:lblOffset val="100"/>
        <c:noMultiLvlLbl val="0"/>
      </c:catAx>
      <c:valAx>
        <c:axId val="93427968"/>
        <c:scaling>
          <c:orientation val="minMax"/>
        </c:scaling>
        <c:delete val="0"/>
        <c:axPos val="b"/>
        <c:numFmt formatCode="0.00" sourceLinked="0"/>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sr-Latn-RS"/>
          </a:p>
        </c:txPr>
        <c:crossAx val="143309440"/>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sr-Latn-R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571997050832733E-2"/>
          <c:y val="3.1804298611629672E-2"/>
          <c:w val="0.92383141491573884"/>
          <c:h val="0.72133925010153688"/>
        </c:manualLayout>
      </c:layout>
      <c:lineChart>
        <c:grouping val="standard"/>
        <c:varyColors val="0"/>
        <c:ser>
          <c:idx val="0"/>
          <c:order val="0"/>
          <c:tx>
            <c:strRef>
              <c:f>[cms_2016_figures_171005.xlsx]Fig.3.5!$H$20</c:f>
              <c:strCache>
                <c:ptCount val="1"/>
                <c:pt idx="0">
                  <c:v>Rome</c:v>
                </c:pt>
              </c:strCache>
            </c:strRef>
          </c:tx>
          <c:spPr>
            <a:ln w="9525" cap="rnd">
              <a:solidFill>
                <a:schemeClr val="accent1"/>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[cms_2016_figures_171005.xlsx]Fig.3.5!$H$21:$H$30</c:f>
              <c:numCache>
                <c:formatCode>0.0</c:formatCode>
                <c:ptCount val="10"/>
                <c:pt idx="0">
                  <c:v>12.55</c:v>
                </c:pt>
                <c:pt idx="1">
                  <c:v>14.67</c:v>
                </c:pt>
                <c:pt idx="2">
                  <c:v>22.83</c:v>
                </c:pt>
                <c:pt idx="3">
                  <c:v>21.83</c:v>
                </c:pt>
                <c:pt idx="4">
                  <c:v>21.79</c:v>
                </c:pt>
                <c:pt idx="5">
                  <c:v>22.72</c:v>
                </c:pt>
                <c:pt idx="6">
                  <c:v>22.87</c:v>
                </c:pt>
                <c:pt idx="7">
                  <c:v>28.31</c:v>
                </c:pt>
                <c:pt idx="8">
                  <c:v>26.91</c:v>
                </c:pt>
                <c:pt idx="9">
                  <c:v>29.76</c:v>
                </c:pt>
              </c:numCache>
            </c:numRef>
          </c:val>
          <c:smooth val="0"/>
          <c:extLst>
            <c:ext xmlns:c16="http://schemas.microsoft.com/office/drawing/2014/chart" uri="{C3380CC4-5D6E-409C-BE32-E72D297353CC}">
              <c16:uniqueId val="{00000000-2219-45FD-B82F-1765F7EC948E}"/>
            </c:ext>
          </c:extLst>
        </c:ser>
        <c:ser>
          <c:idx val="1"/>
          <c:order val="1"/>
          <c:tx>
            <c:strRef>
              <c:f>[cms_2016_figures_171005.xlsx]Fig.3.5!$I$20</c:f>
              <c:strCache>
                <c:ptCount val="1"/>
                <c:pt idx="0">
                  <c:v>Paris</c:v>
                </c:pt>
              </c:strCache>
            </c:strRef>
          </c:tx>
          <c:spPr>
            <a:ln w="9525" cap="rnd">
              <a:solidFill>
                <a:schemeClr val="accent2"/>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[cms_2016_figures_171005.xlsx]Fig.3.5!$I$21:$I$30</c:f>
              <c:numCache>
                <c:formatCode>0.0</c:formatCode>
                <c:ptCount val="10"/>
                <c:pt idx="0">
                  <c:v>6.82</c:v>
                </c:pt>
                <c:pt idx="1">
                  <c:v>10.62</c:v>
                </c:pt>
                <c:pt idx="2">
                  <c:v>10.43</c:v>
                </c:pt>
                <c:pt idx="3">
                  <c:v>12.61</c:v>
                </c:pt>
                <c:pt idx="4">
                  <c:v>9.3800000000000008</c:v>
                </c:pt>
                <c:pt idx="5">
                  <c:v>9.9600000000000009</c:v>
                </c:pt>
                <c:pt idx="6">
                  <c:v>9.17</c:v>
                </c:pt>
                <c:pt idx="7">
                  <c:v>12.14</c:v>
                </c:pt>
                <c:pt idx="8">
                  <c:v>11.59</c:v>
                </c:pt>
                <c:pt idx="9">
                  <c:v>9.26</c:v>
                </c:pt>
              </c:numCache>
            </c:numRef>
          </c:val>
          <c:smooth val="0"/>
          <c:extLst>
            <c:ext xmlns:c16="http://schemas.microsoft.com/office/drawing/2014/chart" uri="{C3380CC4-5D6E-409C-BE32-E72D297353CC}">
              <c16:uniqueId val="{00000001-2219-45FD-B82F-1765F7EC948E}"/>
            </c:ext>
          </c:extLst>
        </c:ser>
        <c:ser>
          <c:idx val="2"/>
          <c:order val="2"/>
          <c:tx>
            <c:strRef>
              <c:f>[cms_2016_figures_171005.xlsx]Fig.3.5!$J$20</c:f>
              <c:strCache>
                <c:ptCount val="1"/>
                <c:pt idx="0">
                  <c:v>Berlin</c:v>
                </c:pt>
              </c:strCache>
            </c:strRef>
          </c:tx>
          <c:spPr>
            <a:ln w="9525" cap="rnd">
              <a:solidFill>
                <a:schemeClr val="accent3"/>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[cms_2016_figures_171005.xlsx]Fig.3.5!$J$21:$J$30</c:f>
              <c:numCache>
                <c:formatCode>0.0</c:formatCode>
                <c:ptCount val="10"/>
                <c:pt idx="0">
                  <c:v>8.42</c:v>
                </c:pt>
                <c:pt idx="1">
                  <c:v>6.18</c:v>
                </c:pt>
                <c:pt idx="2">
                  <c:v>6.62</c:v>
                </c:pt>
                <c:pt idx="3">
                  <c:v>9.92</c:v>
                </c:pt>
                <c:pt idx="4">
                  <c:v>11.31</c:v>
                </c:pt>
                <c:pt idx="5">
                  <c:v>10.58</c:v>
                </c:pt>
                <c:pt idx="6">
                  <c:v>12.72</c:v>
                </c:pt>
                <c:pt idx="7">
                  <c:v>13.73</c:v>
                </c:pt>
                <c:pt idx="8">
                  <c:v>15.04</c:v>
                </c:pt>
                <c:pt idx="9">
                  <c:v>13.68</c:v>
                </c:pt>
              </c:numCache>
            </c:numRef>
          </c:val>
          <c:smooth val="0"/>
          <c:extLst>
            <c:ext xmlns:c16="http://schemas.microsoft.com/office/drawing/2014/chart" uri="{C3380CC4-5D6E-409C-BE32-E72D297353CC}">
              <c16:uniqueId val="{00000002-2219-45FD-B82F-1765F7EC948E}"/>
            </c:ext>
          </c:extLst>
        </c:ser>
        <c:ser>
          <c:idx val="3"/>
          <c:order val="3"/>
          <c:tx>
            <c:strRef>
              <c:f>[cms_2016_figures_171005.xlsx]Fig.3.5!$K$20</c:f>
              <c:strCache>
                <c:ptCount val="1"/>
                <c:pt idx="0">
                  <c:v>Vienna</c:v>
                </c:pt>
              </c:strCache>
            </c:strRef>
          </c:tx>
          <c:spPr>
            <a:ln w="9525" cap="rnd">
              <a:solidFill>
                <a:schemeClr val="accent4"/>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[cms_2016_figures_171005.xlsx]Fig.3.5!$K$21:$K$30</c:f>
              <c:numCache>
                <c:formatCode>0.0</c:formatCode>
                <c:ptCount val="10"/>
                <c:pt idx="0">
                  <c:v>7.61</c:v>
                </c:pt>
                <c:pt idx="1">
                  <c:v>11.28</c:v>
                </c:pt>
                <c:pt idx="2">
                  <c:v>9.6199999999999992</c:v>
                </c:pt>
                <c:pt idx="3">
                  <c:v>11.11</c:v>
                </c:pt>
                <c:pt idx="4">
                  <c:v>10.26</c:v>
                </c:pt>
                <c:pt idx="5">
                  <c:v>8.9600000000000009</c:v>
                </c:pt>
                <c:pt idx="6">
                  <c:v>10.26</c:v>
                </c:pt>
                <c:pt idx="7">
                  <c:v>14.93</c:v>
                </c:pt>
                <c:pt idx="8">
                  <c:v>13.29</c:v>
                </c:pt>
                <c:pt idx="9">
                  <c:v>10.94</c:v>
                </c:pt>
              </c:numCache>
            </c:numRef>
          </c:val>
          <c:smooth val="0"/>
          <c:extLst>
            <c:ext xmlns:c16="http://schemas.microsoft.com/office/drawing/2014/chart" uri="{C3380CC4-5D6E-409C-BE32-E72D297353CC}">
              <c16:uniqueId val="{00000003-2219-45FD-B82F-1765F7EC948E}"/>
            </c:ext>
          </c:extLst>
        </c:ser>
        <c:ser>
          <c:idx val="4"/>
          <c:order val="4"/>
          <c:tx>
            <c:strRef>
              <c:f>[cms_2016_figures_171005.xlsx]Fig.3.5!$L$20</c:f>
              <c:strCache>
                <c:ptCount val="1"/>
                <c:pt idx="0">
                  <c:v>Amsterdam</c:v>
                </c:pt>
              </c:strCache>
            </c:strRef>
          </c:tx>
          <c:spPr>
            <a:ln w="9525" cap="rnd">
              <a:solidFill>
                <a:srgbClr val="00B0F0"/>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[cms_2016_figures_171005.xlsx]Fig.3.5!$L$21:$L$30</c:f>
              <c:numCache>
                <c:formatCode>0.0</c:formatCode>
                <c:ptCount val="10"/>
                <c:pt idx="0">
                  <c:v>1.81</c:v>
                </c:pt>
                <c:pt idx="1">
                  <c:v>2.57</c:v>
                </c:pt>
                <c:pt idx="2">
                  <c:v>4.41</c:v>
                </c:pt>
                <c:pt idx="3">
                  <c:v>4.18</c:v>
                </c:pt>
                <c:pt idx="4">
                  <c:v>6.33</c:v>
                </c:pt>
                <c:pt idx="5">
                  <c:v>4.46</c:v>
                </c:pt>
                <c:pt idx="6">
                  <c:v>8.9700000000000006</c:v>
                </c:pt>
                <c:pt idx="7">
                  <c:v>7.23</c:v>
                </c:pt>
                <c:pt idx="8">
                  <c:v>5.92</c:v>
                </c:pt>
                <c:pt idx="9">
                  <c:v>8.18</c:v>
                </c:pt>
              </c:numCache>
            </c:numRef>
          </c:val>
          <c:smooth val="0"/>
          <c:extLst>
            <c:ext xmlns:c16="http://schemas.microsoft.com/office/drawing/2014/chart" uri="{C3380CC4-5D6E-409C-BE32-E72D297353CC}">
              <c16:uniqueId val="{00000004-2219-45FD-B82F-1765F7EC948E}"/>
            </c:ext>
          </c:extLst>
        </c:ser>
        <c:ser>
          <c:idx val="5"/>
          <c:order val="5"/>
          <c:tx>
            <c:strRef>
              <c:f>[cms_2016_figures_171005.xlsx]Fig.3.5!$M$20</c:f>
              <c:strCache>
                <c:ptCount val="1"/>
                <c:pt idx="0">
                  <c:v>Zagreb</c:v>
                </c:pt>
              </c:strCache>
            </c:strRef>
          </c:tx>
          <c:spPr>
            <a:ln w="28575" cap="rnd">
              <a:solidFill>
                <a:schemeClr val="accent6">
                  <a:lumMod val="75000"/>
                </a:schemeClr>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[cms_2016_figures_171005.xlsx]Fig.3.5!$M$21:$M$30</c:f>
              <c:numCache>
                <c:formatCode>General</c:formatCode>
                <c:ptCount val="10"/>
                <c:pt idx="8" formatCode="0.0">
                  <c:v>42.95</c:v>
                </c:pt>
                <c:pt idx="9" formatCode="0.0">
                  <c:v>35.72</c:v>
                </c:pt>
              </c:numCache>
            </c:numRef>
          </c:val>
          <c:smooth val="0"/>
          <c:extLst>
            <c:ext xmlns:c16="http://schemas.microsoft.com/office/drawing/2014/chart" uri="{C3380CC4-5D6E-409C-BE32-E72D297353CC}">
              <c16:uniqueId val="{00000005-2219-45FD-B82F-1765F7EC948E}"/>
            </c:ext>
          </c:extLst>
        </c:ser>
        <c:ser>
          <c:idx val="6"/>
          <c:order val="6"/>
          <c:tx>
            <c:strRef>
              <c:f>[cms_2016_figures_171005.xlsx]Fig.3.5!$N$20</c:f>
              <c:strCache>
                <c:ptCount val="1"/>
                <c:pt idx="0">
                  <c:v>Budapest</c:v>
                </c:pt>
              </c:strCache>
            </c:strRef>
          </c:tx>
          <c:spPr>
            <a:ln w="28575" cap="rnd">
              <a:solidFill>
                <a:srgbClr val="FF0000"/>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[cms_2016_figures_171005.xlsx]Fig.3.5!$N$21:$N$30</c:f>
              <c:numCache>
                <c:formatCode>0.0</c:formatCode>
                <c:ptCount val="10"/>
                <c:pt idx="0">
                  <c:v>26.36</c:v>
                </c:pt>
                <c:pt idx="1">
                  <c:v>24.49</c:v>
                </c:pt>
                <c:pt idx="2">
                  <c:v>24.74</c:v>
                </c:pt>
                <c:pt idx="3">
                  <c:v>28.39</c:v>
                </c:pt>
                <c:pt idx="4">
                  <c:v>26.59</c:v>
                </c:pt>
                <c:pt idx="5">
                  <c:v>25.92</c:v>
                </c:pt>
                <c:pt idx="6">
                  <c:v>29.58</c:v>
                </c:pt>
                <c:pt idx="7">
                  <c:v>36.35</c:v>
                </c:pt>
                <c:pt idx="8">
                  <c:v>33.549999999999997</c:v>
                </c:pt>
                <c:pt idx="9">
                  <c:v>32.92</c:v>
                </c:pt>
              </c:numCache>
            </c:numRef>
          </c:val>
          <c:smooth val="0"/>
          <c:extLst>
            <c:ext xmlns:c16="http://schemas.microsoft.com/office/drawing/2014/chart" uri="{C3380CC4-5D6E-409C-BE32-E72D297353CC}">
              <c16:uniqueId val="{00000006-2219-45FD-B82F-1765F7EC948E}"/>
            </c:ext>
          </c:extLst>
        </c:ser>
        <c:ser>
          <c:idx val="7"/>
          <c:order val="7"/>
          <c:tx>
            <c:strRef>
              <c:f>[cms_2016_figures_171005.xlsx]Fig.3.5!$O$20</c:f>
              <c:strCache>
                <c:ptCount val="1"/>
                <c:pt idx="0">
                  <c:v>Prague</c:v>
                </c:pt>
              </c:strCache>
            </c:strRef>
          </c:tx>
          <c:spPr>
            <a:ln w="28575" cap="rnd">
              <a:solidFill>
                <a:srgbClr val="00B050"/>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[cms_2016_figures_171005.xlsx]Fig.3.5!$O$21:$O$30</c:f>
              <c:numCache>
                <c:formatCode>0.0</c:formatCode>
                <c:ptCount val="10"/>
                <c:pt idx="0">
                  <c:v>34.630000000000003</c:v>
                </c:pt>
                <c:pt idx="1">
                  <c:v>35.83</c:v>
                </c:pt>
                <c:pt idx="2">
                  <c:v>29.02</c:v>
                </c:pt>
                <c:pt idx="3">
                  <c:v>36.39</c:v>
                </c:pt>
                <c:pt idx="4">
                  <c:v>36.94</c:v>
                </c:pt>
                <c:pt idx="5">
                  <c:v>32.869999999999997</c:v>
                </c:pt>
                <c:pt idx="6">
                  <c:v>30.7</c:v>
                </c:pt>
                <c:pt idx="7">
                  <c:v>28.19</c:v>
                </c:pt>
                <c:pt idx="8">
                  <c:v>22.04</c:v>
                </c:pt>
                <c:pt idx="9">
                  <c:v>31.67</c:v>
                </c:pt>
              </c:numCache>
            </c:numRef>
          </c:val>
          <c:smooth val="0"/>
          <c:extLst>
            <c:ext xmlns:c16="http://schemas.microsoft.com/office/drawing/2014/chart" uri="{C3380CC4-5D6E-409C-BE32-E72D297353CC}">
              <c16:uniqueId val="{00000007-2219-45FD-B82F-1765F7EC948E}"/>
            </c:ext>
          </c:extLst>
        </c:ser>
        <c:ser>
          <c:idx val="8"/>
          <c:order val="8"/>
          <c:tx>
            <c:strRef>
              <c:f>[cms_2016_figures_171005.xlsx]Fig.3.5!$P$20</c:f>
              <c:strCache>
                <c:ptCount val="1"/>
                <c:pt idx="0">
                  <c:v>Ljubljana</c:v>
                </c:pt>
              </c:strCache>
            </c:strRef>
          </c:tx>
          <c:spPr>
            <a:ln w="28575" cap="rnd">
              <a:solidFill>
                <a:schemeClr val="accent2">
                  <a:lumMod val="20000"/>
                  <a:lumOff val="80000"/>
                </a:schemeClr>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[cms_2016_figures_171005.xlsx]Fig.3.5!$P$21:$P$30</c:f>
              <c:numCache>
                <c:formatCode>0.0</c:formatCode>
                <c:ptCount val="10"/>
                <c:pt idx="0">
                  <c:v>27.74</c:v>
                </c:pt>
                <c:pt idx="1">
                  <c:v>22.03</c:v>
                </c:pt>
                <c:pt idx="2">
                  <c:v>21.77</c:v>
                </c:pt>
                <c:pt idx="3">
                  <c:v>24.77</c:v>
                </c:pt>
                <c:pt idx="4">
                  <c:v>23.15</c:v>
                </c:pt>
                <c:pt idx="5">
                  <c:v>27.23</c:v>
                </c:pt>
                <c:pt idx="6">
                  <c:v>26.36</c:v>
                </c:pt>
                <c:pt idx="7">
                  <c:v>27.35</c:v>
                </c:pt>
                <c:pt idx="8">
                  <c:v>27.33</c:v>
                </c:pt>
                <c:pt idx="9">
                  <c:v>28.01</c:v>
                </c:pt>
              </c:numCache>
            </c:numRef>
          </c:val>
          <c:smooth val="0"/>
          <c:extLst>
            <c:ext xmlns:c16="http://schemas.microsoft.com/office/drawing/2014/chart" uri="{C3380CC4-5D6E-409C-BE32-E72D297353CC}">
              <c16:uniqueId val="{00000008-2219-45FD-B82F-1765F7EC948E}"/>
            </c:ext>
          </c:extLst>
        </c:ser>
        <c:ser>
          <c:idx val="9"/>
          <c:order val="9"/>
          <c:tx>
            <c:strRef>
              <c:f>[cms_2016_figures_171005.xlsx]Fig.3.5!$Q$20</c:f>
              <c:strCache>
                <c:ptCount val="1"/>
                <c:pt idx="0">
                  <c:v>Warsaw</c:v>
                </c:pt>
              </c:strCache>
            </c:strRef>
          </c:tx>
          <c:spPr>
            <a:ln w="28575" cap="rnd">
              <a:solidFill>
                <a:schemeClr val="accent6">
                  <a:lumMod val="60000"/>
                  <a:lumOff val="40000"/>
                </a:schemeClr>
              </a:solidFill>
              <a:round/>
            </a:ln>
            <a:effectLst/>
          </c:spPr>
          <c:marker>
            <c:symbol val="none"/>
          </c:marker>
          <c:cat>
            <c:numRef>
              <c:f>[cms_2016_figures_171005.xlsx]Fig.3.5!$G$21:$G$30</c:f>
              <c:numCache>
                <c:formatCode>General</c:formatCode>
                <c:ptCount val="10"/>
                <c:pt idx="0">
                  <c:v>2006</c:v>
                </c:pt>
                <c:pt idx="1">
                  <c:v>2007</c:v>
                </c:pt>
                <c:pt idx="2">
                  <c:v>2008</c:v>
                </c:pt>
                <c:pt idx="3">
                  <c:v>2009</c:v>
                </c:pt>
                <c:pt idx="4">
                  <c:v>2010</c:v>
                </c:pt>
                <c:pt idx="5">
                  <c:v>2011</c:v>
                </c:pt>
                <c:pt idx="6">
                  <c:v>2012</c:v>
                </c:pt>
                <c:pt idx="7">
                  <c:v>2013</c:v>
                </c:pt>
                <c:pt idx="8">
                  <c:v>2014</c:v>
                </c:pt>
                <c:pt idx="9">
                  <c:v>2015</c:v>
                </c:pt>
              </c:numCache>
            </c:numRef>
          </c:cat>
          <c:val>
            <c:numRef>
              <c:f>[cms_2016_figures_171005.xlsx]Fig.3.5!$Q$21:$Q$30</c:f>
              <c:numCache>
                <c:formatCode>0.0</c:formatCode>
                <c:ptCount val="10"/>
                <c:pt idx="0">
                  <c:v>32.770000000000003</c:v>
                </c:pt>
                <c:pt idx="1">
                  <c:v>44.69</c:v>
                </c:pt>
                <c:pt idx="2">
                  <c:v>45.87</c:v>
                </c:pt>
                <c:pt idx="3">
                  <c:v>43.67</c:v>
                </c:pt>
                <c:pt idx="4">
                  <c:v>42.81</c:v>
                </c:pt>
                <c:pt idx="5">
                  <c:v>43.58</c:v>
                </c:pt>
                <c:pt idx="6">
                  <c:v>46.97</c:v>
                </c:pt>
                <c:pt idx="7">
                  <c:v>40.29</c:v>
                </c:pt>
                <c:pt idx="8">
                  <c:v>42.62</c:v>
                </c:pt>
                <c:pt idx="9">
                  <c:v>37.93</c:v>
                </c:pt>
              </c:numCache>
            </c:numRef>
          </c:val>
          <c:smooth val="0"/>
          <c:extLst>
            <c:ext xmlns:c16="http://schemas.microsoft.com/office/drawing/2014/chart" uri="{C3380CC4-5D6E-409C-BE32-E72D297353CC}">
              <c16:uniqueId val="{00000009-2219-45FD-B82F-1765F7EC948E}"/>
            </c:ext>
          </c:extLst>
        </c:ser>
        <c:dLbls>
          <c:showLegendKey val="0"/>
          <c:showVal val="0"/>
          <c:showCatName val="0"/>
          <c:showSerName val="0"/>
          <c:showPercent val="0"/>
          <c:showBubbleSize val="0"/>
        </c:dLbls>
        <c:smooth val="0"/>
        <c:axId val="93315072"/>
        <c:axId val="93316608"/>
      </c:lineChart>
      <c:catAx>
        <c:axId val="93315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r-Latn-RS"/>
          </a:p>
        </c:txPr>
        <c:crossAx val="93316608"/>
        <c:crosses val="autoZero"/>
        <c:auto val="1"/>
        <c:lblAlgn val="ctr"/>
        <c:lblOffset val="100"/>
        <c:noMultiLvlLbl val="0"/>
      </c:catAx>
      <c:valAx>
        <c:axId val="93316608"/>
        <c:scaling>
          <c:orientation val="minMax"/>
        </c:scaling>
        <c:delete val="0"/>
        <c:axPos val="l"/>
        <c:numFmt formatCode="0.0" sourceLinked="1"/>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r-Latn-RS"/>
          </a:p>
        </c:txPr>
        <c:crossAx val="93315072"/>
        <c:crosses val="autoZero"/>
        <c:crossBetween val="between"/>
      </c:valAx>
      <c:spPr>
        <a:noFill/>
        <a:ln>
          <a:noFill/>
        </a:ln>
        <a:effectLst/>
      </c:spPr>
    </c:plotArea>
    <c:legend>
      <c:legendPos val="b"/>
      <c:layout>
        <c:manualLayout>
          <c:xMode val="edge"/>
          <c:yMode val="edge"/>
          <c:x val="0.12897200349956256"/>
          <c:y val="0.8373352414394758"/>
          <c:w val="0.78094488188976374"/>
          <c:h val="0.1396101708189071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showDLblsOverMax val="0"/>
  </c:chart>
  <c:spPr>
    <a:noFill/>
    <a:ln>
      <a:noFill/>
    </a:ln>
    <a:effectLst/>
  </c:spPr>
  <c:txPr>
    <a:bodyPr/>
    <a:lstStyle/>
    <a:p>
      <a:pPr>
        <a:defRPr/>
      </a:pPr>
      <a:endParaRPr lang="sr-Latn-R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sb!$B$35</c:f>
              <c:strCache>
                <c:ptCount val="1"/>
                <c:pt idx="0">
                  <c:v>Grad Zagreb</c:v>
                </c:pt>
              </c:strCache>
            </c:strRef>
          </c:tx>
          <c:spPr>
            <a:ln w="19050" cap="rnd">
              <a:solidFill>
                <a:schemeClr val="accent6">
                  <a:lumMod val="40000"/>
                  <a:lumOff val="60000"/>
                </a:schemeClr>
              </a:solidFill>
              <a:round/>
            </a:ln>
            <a:effectLst/>
          </c:spPr>
          <c:marker>
            <c:symbol val="none"/>
          </c:marker>
          <c:cat>
            <c:strRef>
              <c:f>sb!$C$35:$C$40</c:f>
              <c:strCache>
                <c:ptCount val="6"/>
                <c:pt idx="0">
                  <c:v>2011</c:v>
                </c:pt>
                <c:pt idx="1">
                  <c:v>2012</c:v>
                </c:pt>
                <c:pt idx="2">
                  <c:v>2013</c:v>
                </c:pt>
                <c:pt idx="3">
                  <c:v>2014</c:v>
                </c:pt>
                <c:pt idx="4">
                  <c:v>2015</c:v>
                </c:pt>
                <c:pt idx="5">
                  <c:v>2016</c:v>
                </c:pt>
              </c:strCache>
            </c:strRef>
          </c:cat>
          <c:val>
            <c:numRef>
              <c:f>sb!$D$35:$D$40</c:f>
              <c:numCache>
                <c:formatCode>###0.0000</c:formatCode>
                <c:ptCount val="6"/>
                <c:pt idx="0">
                  <c:v>18.270571827057228</c:v>
                </c:pt>
                <c:pt idx="1">
                  <c:v>29.42271880819364</c:v>
                </c:pt>
                <c:pt idx="2">
                  <c:v>29.111531190926289</c:v>
                </c:pt>
                <c:pt idx="3">
                  <c:v>28.549141965678629</c:v>
                </c:pt>
                <c:pt idx="4">
                  <c:v>32.924335378323079</c:v>
                </c:pt>
                <c:pt idx="5">
                  <c:v>34.358047016274803</c:v>
                </c:pt>
              </c:numCache>
            </c:numRef>
          </c:val>
          <c:smooth val="0"/>
          <c:extLst>
            <c:ext xmlns:c16="http://schemas.microsoft.com/office/drawing/2014/chart" uri="{C3380CC4-5D6E-409C-BE32-E72D297353CC}">
              <c16:uniqueId val="{00000000-EB8A-47CB-9274-C6F837879C39}"/>
            </c:ext>
          </c:extLst>
        </c:ser>
        <c:ser>
          <c:idx val="1"/>
          <c:order val="1"/>
          <c:tx>
            <c:strRef>
              <c:f>sb!$B$42</c:f>
              <c:strCache>
                <c:ptCount val="1"/>
                <c:pt idx="0">
                  <c:v>Zagreb Holding</c:v>
                </c:pt>
              </c:strCache>
            </c:strRef>
          </c:tx>
          <c:spPr>
            <a:ln w="19050" cap="rnd">
              <a:solidFill>
                <a:schemeClr val="accent6">
                  <a:lumMod val="75000"/>
                </a:schemeClr>
              </a:solidFill>
              <a:round/>
            </a:ln>
            <a:effectLst/>
          </c:spPr>
          <c:marker>
            <c:symbol val="none"/>
          </c:marker>
          <c:val>
            <c:numRef>
              <c:f>sb!$D$42:$D$47</c:f>
              <c:numCache>
                <c:formatCode>###0.0000</c:formatCode>
                <c:ptCount val="6"/>
                <c:pt idx="0">
                  <c:v>43.727598566308217</c:v>
                </c:pt>
                <c:pt idx="1">
                  <c:v>32.795698924731198</c:v>
                </c:pt>
                <c:pt idx="2">
                  <c:v>22.707423580786021</c:v>
                </c:pt>
                <c:pt idx="3">
                  <c:v>18.867924528301891</c:v>
                </c:pt>
                <c:pt idx="4">
                  <c:v>21.818181818181809</c:v>
                </c:pt>
                <c:pt idx="5">
                  <c:v>14.285714285714301</c:v>
                </c:pt>
              </c:numCache>
            </c:numRef>
          </c:val>
          <c:smooth val="0"/>
          <c:extLst>
            <c:ext xmlns:c16="http://schemas.microsoft.com/office/drawing/2014/chart" uri="{C3380CC4-5D6E-409C-BE32-E72D297353CC}">
              <c16:uniqueId val="{00000001-EB8A-47CB-9274-C6F837879C39}"/>
            </c:ext>
          </c:extLst>
        </c:ser>
        <c:dLbls>
          <c:showLegendKey val="0"/>
          <c:showVal val="0"/>
          <c:showCatName val="0"/>
          <c:showSerName val="0"/>
          <c:showPercent val="0"/>
          <c:showBubbleSize val="0"/>
        </c:dLbls>
        <c:smooth val="0"/>
        <c:axId val="95011968"/>
        <c:axId val="95013504"/>
      </c:lineChart>
      <c:catAx>
        <c:axId val="9501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013504"/>
        <c:crosses val="autoZero"/>
        <c:auto val="1"/>
        <c:lblAlgn val="ctr"/>
        <c:lblOffset val="100"/>
        <c:noMultiLvlLbl val="0"/>
      </c:catAx>
      <c:valAx>
        <c:axId val="95013504"/>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011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legend>
    <c:plotVisOnly val="1"/>
    <c:dispBlanksAs val="gap"/>
    <c:showDLblsOverMax val="0"/>
  </c:chart>
  <c:spPr>
    <a:noFill/>
    <a:ln>
      <a:noFill/>
    </a:ln>
    <a:effectLst/>
  </c:spPr>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spPr>
            <a:ln>
              <a:solidFill>
                <a:schemeClr val="accent6">
                  <a:lumMod val="75000"/>
                </a:schemeClr>
              </a:solidFill>
            </a:ln>
          </c:spPr>
          <c:marker>
            <c:symbol val="none"/>
          </c:marker>
          <c:cat>
            <c:strRef>
              <c:f>ici!$R$8:$R$13</c:f>
              <c:strCache>
                <c:ptCount val="6"/>
                <c:pt idx="0">
                  <c:v>2011</c:v>
                </c:pt>
                <c:pt idx="1">
                  <c:v>2012</c:v>
                </c:pt>
                <c:pt idx="2">
                  <c:v>2013</c:v>
                </c:pt>
                <c:pt idx="3">
                  <c:v>2014</c:v>
                </c:pt>
                <c:pt idx="4">
                  <c:v>2015</c:v>
                </c:pt>
                <c:pt idx="5">
                  <c:v>2016</c:v>
                </c:pt>
              </c:strCache>
            </c:strRef>
          </c:cat>
          <c:val>
            <c:numRef>
              <c:f>ici!$S$8:$S$13</c:f>
              <c:numCache>
                <c:formatCode>0.00</c:formatCode>
                <c:ptCount val="6"/>
                <c:pt idx="0">
                  <c:v>0.64766621803499302</c:v>
                </c:pt>
                <c:pt idx="1">
                  <c:v>0.58822416534181299</c:v>
                </c:pt>
                <c:pt idx="2">
                  <c:v>0.609034216335541</c:v>
                </c:pt>
                <c:pt idx="3">
                  <c:v>0.61027597955707003</c:v>
                </c:pt>
                <c:pt idx="4">
                  <c:v>0.60558823529411698</c:v>
                </c:pt>
                <c:pt idx="5">
                  <c:v>0.54808064516128996</c:v>
                </c:pt>
              </c:numCache>
            </c:numRef>
          </c:val>
          <c:smooth val="0"/>
          <c:extLst>
            <c:ext xmlns:c16="http://schemas.microsoft.com/office/drawing/2014/chart" uri="{C3380CC4-5D6E-409C-BE32-E72D297353CC}">
              <c16:uniqueId val="{00000000-FEB9-46DE-B344-A79C0C5D2758}"/>
            </c:ext>
          </c:extLst>
        </c:ser>
        <c:dLbls>
          <c:showLegendKey val="0"/>
          <c:showVal val="0"/>
          <c:showCatName val="0"/>
          <c:showSerName val="0"/>
          <c:showPercent val="0"/>
          <c:showBubbleSize val="0"/>
        </c:dLbls>
        <c:smooth val="0"/>
        <c:axId val="93357568"/>
        <c:axId val="93359104"/>
      </c:lineChart>
      <c:catAx>
        <c:axId val="93357568"/>
        <c:scaling>
          <c:orientation val="minMax"/>
        </c:scaling>
        <c:delete val="0"/>
        <c:axPos val="b"/>
        <c:numFmt formatCode="General" sourceLinked="0"/>
        <c:majorTickMark val="out"/>
        <c:minorTickMark val="none"/>
        <c:tickLblPos val="nextTo"/>
        <c:crossAx val="93359104"/>
        <c:crosses val="autoZero"/>
        <c:auto val="1"/>
        <c:lblAlgn val="ctr"/>
        <c:lblOffset val="100"/>
        <c:noMultiLvlLbl val="0"/>
      </c:catAx>
      <c:valAx>
        <c:axId val="93359104"/>
        <c:scaling>
          <c:orientation val="minMax"/>
          <c:min val="0.30099999999999999"/>
        </c:scaling>
        <c:delete val="0"/>
        <c:axPos val="l"/>
        <c:majorGridlines>
          <c:spPr>
            <a:ln>
              <a:noFill/>
            </a:ln>
          </c:spPr>
        </c:majorGridlines>
        <c:numFmt formatCode="0.00" sourceLinked="1"/>
        <c:majorTickMark val="out"/>
        <c:minorTickMark val="none"/>
        <c:tickLblPos val="nextTo"/>
        <c:crossAx val="93357568"/>
        <c:crosses val="autoZero"/>
        <c:crossBetween val="between"/>
      </c:valAx>
    </c:plotArea>
    <c:plotVisOnly val="1"/>
    <c:dispBlanksAs val="gap"/>
    <c:showDLblsOverMax val="0"/>
  </c:chart>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ici!$B$62</c:f>
              <c:strCache>
                <c:ptCount val="1"/>
                <c:pt idx="0">
                  <c:v>industry</c:v>
                </c:pt>
              </c:strCache>
            </c:strRef>
          </c:tx>
          <c:spPr>
            <a:ln w="28575" cap="rnd">
              <a:solidFill>
                <a:schemeClr val="accent2"/>
              </a:solidFill>
              <a:round/>
            </a:ln>
            <a:effectLst/>
          </c:spPr>
          <c:marker>
            <c:symbol val="none"/>
          </c:marker>
          <c:cat>
            <c:strRef>
              <c:f>ici!$C$62:$C$67</c:f>
              <c:strCache>
                <c:ptCount val="6"/>
                <c:pt idx="0">
                  <c:v>2011</c:v>
                </c:pt>
                <c:pt idx="1">
                  <c:v>2012</c:v>
                </c:pt>
                <c:pt idx="2">
                  <c:v>2013</c:v>
                </c:pt>
                <c:pt idx="3">
                  <c:v>2014</c:v>
                </c:pt>
                <c:pt idx="4">
                  <c:v>2015</c:v>
                </c:pt>
                <c:pt idx="5">
                  <c:v>2016</c:v>
                </c:pt>
              </c:strCache>
            </c:strRef>
          </c:cat>
          <c:val>
            <c:numRef>
              <c:f>ici!$D$62:$D$67</c:f>
              <c:numCache>
                <c:formatCode>####.0000</c:formatCode>
                <c:ptCount val="6"/>
                <c:pt idx="0">
                  <c:v>0.52376923076923099</c:v>
                </c:pt>
                <c:pt idx="1">
                  <c:v>0.54216149068323005</c:v>
                </c:pt>
                <c:pt idx="2">
                  <c:v>0.55866133333333301</c:v>
                </c:pt>
                <c:pt idx="3">
                  <c:v>0.56867647058823501</c:v>
                </c:pt>
                <c:pt idx="4">
                  <c:v>0.566980327868852</c:v>
                </c:pt>
                <c:pt idx="5">
                  <c:v>0.50739999999999996</c:v>
                </c:pt>
              </c:numCache>
            </c:numRef>
          </c:val>
          <c:smooth val="0"/>
          <c:extLst>
            <c:ext xmlns:c16="http://schemas.microsoft.com/office/drawing/2014/chart" uri="{C3380CC4-5D6E-409C-BE32-E72D297353CC}">
              <c16:uniqueId val="{00000000-B077-42F8-9E9B-FC31B3E72D2D}"/>
            </c:ext>
          </c:extLst>
        </c:ser>
        <c:ser>
          <c:idx val="0"/>
          <c:order val="1"/>
          <c:tx>
            <c:strRef>
              <c:f>ici!$B$69</c:f>
              <c:strCache>
                <c:ptCount val="1"/>
                <c:pt idx="0">
                  <c:v>construction</c:v>
                </c:pt>
              </c:strCache>
            </c:strRef>
          </c:tx>
          <c:spPr>
            <a:ln w="28575" cap="rnd">
              <a:solidFill>
                <a:schemeClr val="accent1"/>
              </a:solidFill>
              <a:round/>
            </a:ln>
            <a:effectLst/>
          </c:spPr>
          <c:marker>
            <c:symbol val="none"/>
          </c:marker>
          <c:val>
            <c:numRef>
              <c:f>ici!$D$69:$D$74</c:f>
              <c:numCache>
                <c:formatCode>####.0000</c:formatCode>
                <c:ptCount val="6"/>
                <c:pt idx="0">
                  <c:v>0.71645749999999997</c:v>
                </c:pt>
                <c:pt idx="1">
                  <c:v>0.65860323886639704</c:v>
                </c:pt>
                <c:pt idx="2">
                  <c:v>0.67322519083969501</c:v>
                </c:pt>
                <c:pt idx="3">
                  <c:v>0.71483615819209001</c:v>
                </c:pt>
                <c:pt idx="4">
                  <c:v>0.70732402234636904</c:v>
                </c:pt>
                <c:pt idx="5">
                  <c:v>0.647585365853658</c:v>
                </c:pt>
              </c:numCache>
            </c:numRef>
          </c:val>
          <c:smooth val="0"/>
          <c:extLst>
            <c:ext xmlns:c16="http://schemas.microsoft.com/office/drawing/2014/chart" uri="{C3380CC4-5D6E-409C-BE32-E72D297353CC}">
              <c16:uniqueId val="{00000001-B077-42F8-9E9B-FC31B3E72D2D}"/>
            </c:ext>
          </c:extLst>
        </c:ser>
        <c:ser>
          <c:idx val="2"/>
          <c:order val="2"/>
          <c:tx>
            <c:strRef>
              <c:f>ici!$B$76</c:f>
              <c:strCache>
                <c:ptCount val="1"/>
                <c:pt idx="0">
                  <c:v>IT</c:v>
                </c:pt>
              </c:strCache>
            </c:strRef>
          </c:tx>
          <c:spPr>
            <a:ln w="28575" cap="rnd">
              <a:solidFill>
                <a:srgbClr val="00B050"/>
              </a:solidFill>
              <a:round/>
            </a:ln>
            <a:effectLst/>
          </c:spPr>
          <c:marker>
            <c:symbol val="none"/>
          </c:marker>
          <c:val>
            <c:numRef>
              <c:f>ici!$D$76:$D$81</c:f>
              <c:numCache>
                <c:formatCode>####.0000</c:formatCode>
                <c:ptCount val="6"/>
                <c:pt idx="0">
                  <c:v>0.43077777777777798</c:v>
                </c:pt>
                <c:pt idx="1">
                  <c:v>0.42249999999999999</c:v>
                </c:pt>
                <c:pt idx="2">
                  <c:v>0.34150000000000003</c:v>
                </c:pt>
                <c:pt idx="4">
                  <c:v>0.455166666666667</c:v>
                </c:pt>
                <c:pt idx="5">
                  <c:v>0.74</c:v>
                </c:pt>
              </c:numCache>
            </c:numRef>
          </c:val>
          <c:smooth val="0"/>
          <c:extLst>
            <c:ext xmlns:c16="http://schemas.microsoft.com/office/drawing/2014/chart" uri="{C3380CC4-5D6E-409C-BE32-E72D297353CC}">
              <c16:uniqueId val="{00000002-B077-42F8-9E9B-FC31B3E72D2D}"/>
            </c:ext>
          </c:extLst>
        </c:ser>
        <c:ser>
          <c:idx val="3"/>
          <c:order val="3"/>
          <c:tx>
            <c:strRef>
              <c:f>ici!$B$83</c:f>
              <c:strCache>
                <c:ptCount val="1"/>
                <c:pt idx="0">
                  <c:v>other services</c:v>
                </c:pt>
              </c:strCache>
            </c:strRef>
          </c:tx>
          <c:spPr>
            <a:ln w="28575" cap="rnd">
              <a:solidFill>
                <a:schemeClr val="accent4"/>
              </a:solidFill>
              <a:round/>
            </a:ln>
            <a:effectLst/>
          </c:spPr>
          <c:marker>
            <c:symbol val="none"/>
          </c:marker>
          <c:val>
            <c:numRef>
              <c:f>ici!$D$83:$D$88</c:f>
              <c:numCache>
                <c:formatCode>####.0000</c:formatCode>
                <c:ptCount val="6"/>
                <c:pt idx="0">
                  <c:v>0.60400454545454596</c:v>
                </c:pt>
                <c:pt idx="1">
                  <c:v>0.54781188118811897</c:v>
                </c:pt>
                <c:pt idx="2">
                  <c:v>0.62301520912547503</c:v>
                </c:pt>
                <c:pt idx="3">
                  <c:v>0.56023837209302296</c:v>
                </c:pt>
                <c:pt idx="4">
                  <c:v>0.56578417266187098</c:v>
                </c:pt>
                <c:pt idx="5">
                  <c:v>0.51174832214765098</c:v>
                </c:pt>
              </c:numCache>
            </c:numRef>
          </c:val>
          <c:smooth val="0"/>
          <c:extLst>
            <c:ext xmlns:c16="http://schemas.microsoft.com/office/drawing/2014/chart" uri="{C3380CC4-5D6E-409C-BE32-E72D297353CC}">
              <c16:uniqueId val="{00000003-B077-42F8-9E9B-FC31B3E72D2D}"/>
            </c:ext>
          </c:extLst>
        </c:ser>
        <c:dLbls>
          <c:showLegendKey val="0"/>
          <c:showVal val="0"/>
          <c:showCatName val="0"/>
          <c:showSerName val="0"/>
          <c:showPercent val="0"/>
          <c:showBubbleSize val="0"/>
        </c:dLbls>
        <c:smooth val="0"/>
        <c:axId val="95129600"/>
        <c:axId val="95131136"/>
      </c:lineChart>
      <c:catAx>
        <c:axId val="95129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131136"/>
        <c:crosses val="autoZero"/>
        <c:auto val="1"/>
        <c:lblAlgn val="ctr"/>
        <c:lblOffset val="100"/>
        <c:noMultiLvlLbl val="0"/>
      </c:catAx>
      <c:valAx>
        <c:axId val="95131136"/>
        <c:scaling>
          <c:orientation val="minMax"/>
        </c:scaling>
        <c:delete val="0"/>
        <c:axPos val="l"/>
        <c:majorGridlines>
          <c:spPr>
            <a:ln w="9525" cap="flat" cmpd="sng" algn="ctr">
              <a:noFill/>
              <a:round/>
            </a:ln>
            <a:effectLst/>
          </c:spPr>
        </c:majorGridlines>
        <c:numFmt formatCode="0.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5129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legend>
    <c:plotVisOnly val="1"/>
    <c:dispBlanksAs val="gap"/>
    <c:showDLblsOverMax val="0"/>
  </c:chart>
  <c:spPr>
    <a:noFill/>
    <a:ln>
      <a:noFill/>
    </a:ln>
    <a:effectLst/>
  </c:spPr>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021808181620605"/>
          <c:y val="4.7008547008547008E-2"/>
          <c:w val="0.72453775682498278"/>
          <c:h val="0.76323373039908471"/>
        </c:manualLayout>
      </c:layout>
      <c:scatterChart>
        <c:scatterStyle val="lineMarker"/>
        <c:varyColors val="0"/>
        <c:ser>
          <c:idx val="0"/>
          <c:order val="0"/>
          <c:tx>
            <c:strRef>
              <c:f>[rome_2017_figures1_170702.xlsx]sb_cr2_ici!$E$69</c:f>
              <c:strCache>
                <c:ptCount val="1"/>
                <c:pt idx="0">
                  <c:v>icio</c:v>
                </c:pt>
              </c:strCache>
            </c:strRef>
          </c:tx>
          <c:spPr>
            <a:ln w="19050" cap="rnd">
              <a:noFill/>
              <a:round/>
            </a:ln>
            <a:effectLst/>
          </c:spPr>
          <c:marker>
            <c:symbol val="circle"/>
            <c:size val="5"/>
            <c:spPr>
              <a:solidFill>
                <a:schemeClr val="accent1"/>
              </a:solidFill>
              <a:ln w="9525">
                <a:solidFill>
                  <a:schemeClr val="accent1"/>
                </a:solidFill>
              </a:ln>
              <a:effectLst/>
            </c:spPr>
          </c:marker>
          <c:dPt>
            <c:idx val="0"/>
            <c:marker>
              <c:spPr>
                <a:solidFill>
                  <a:srgbClr val="FFC000"/>
                </a:solidFill>
                <a:ln w="9525">
                  <a:solidFill>
                    <a:srgbClr val="00B0F0"/>
                  </a:solidFill>
                </a:ln>
                <a:effectLst/>
              </c:spPr>
            </c:marker>
            <c:bubble3D val="0"/>
            <c:spPr>
              <a:ln w="19050" cap="rnd">
                <a:solidFill>
                  <a:srgbClr val="00B0F0"/>
                </a:solidFill>
                <a:round/>
              </a:ln>
              <a:effectLst/>
            </c:spPr>
            <c:extLst>
              <c:ext xmlns:c16="http://schemas.microsoft.com/office/drawing/2014/chart" uri="{C3380CC4-5D6E-409C-BE32-E72D297353CC}">
                <c16:uniqueId val="{00000001-43D5-4430-A516-80D2477F1B4F}"/>
              </c:ext>
            </c:extLst>
          </c:dPt>
          <c:dPt>
            <c:idx val="4"/>
            <c:marker>
              <c:spPr>
                <a:solidFill>
                  <a:srgbClr val="FF0000"/>
                </a:solidFill>
                <a:ln w="9525">
                  <a:solidFill>
                    <a:schemeClr val="accent1"/>
                  </a:solidFill>
                </a:ln>
                <a:effectLst/>
              </c:spPr>
            </c:marker>
            <c:bubble3D val="0"/>
            <c:extLst>
              <c:ext xmlns:c16="http://schemas.microsoft.com/office/drawing/2014/chart" uri="{C3380CC4-5D6E-409C-BE32-E72D297353CC}">
                <c16:uniqueId val="{00000002-43D5-4430-A516-80D2477F1B4F}"/>
              </c:ext>
            </c:extLst>
          </c:dPt>
          <c:dPt>
            <c:idx val="5"/>
            <c:marker>
              <c:spPr>
                <a:solidFill>
                  <a:srgbClr val="FFC000"/>
                </a:solidFill>
                <a:ln w="9525">
                  <a:solidFill>
                    <a:schemeClr val="accent1"/>
                  </a:solidFill>
                </a:ln>
                <a:effectLst/>
              </c:spPr>
            </c:marker>
            <c:bubble3D val="0"/>
            <c:extLst>
              <c:ext xmlns:c16="http://schemas.microsoft.com/office/drawing/2014/chart" uri="{C3380CC4-5D6E-409C-BE32-E72D297353CC}">
                <c16:uniqueId val="{00000003-43D5-4430-A516-80D2477F1B4F}"/>
              </c:ext>
            </c:extLst>
          </c:dPt>
          <c:dPt>
            <c:idx val="6"/>
            <c:marker>
              <c:spPr>
                <a:solidFill>
                  <a:srgbClr val="FFC000"/>
                </a:solidFill>
                <a:ln w="9525">
                  <a:solidFill>
                    <a:schemeClr val="accent1"/>
                  </a:solidFill>
                </a:ln>
                <a:effectLst/>
              </c:spPr>
            </c:marker>
            <c:bubble3D val="0"/>
            <c:extLst>
              <c:ext xmlns:c16="http://schemas.microsoft.com/office/drawing/2014/chart" uri="{C3380CC4-5D6E-409C-BE32-E72D297353CC}">
                <c16:uniqueId val="{00000004-43D5-4430-A516-80D2477F1B4F}"/>
              </c:ext>
            </c:extLst>
          </c:dPt>
          <c:dPt>
            <c:idx val="7"/>
            <c:marker>
              <c:spPr>
                <a:solidFill>
                  <a:srgbClr val="FFC000"/>
                </a:solidFill>
                <a:ln w="9525">
                  <a:solidFill>
                    <a:schemeClr val="accent1"/>
                  </a:solidFill>
                </a:ln>
                <a:effectLst/>
              </c:spPr>
            </c:marker>
            <c:bubble3D val="0"/>
            <c:extLst>
              <c:ext xmlns:c16="http://schemas.microsoft.com/office/drawing/2014/chart" uri="{C3380CC4-5D6E-409C-BE32-E72D297353CC}">
                <c16:uniqueId val="{00000005-43D5-4430-A516-80D2477F1B4F}"/>
              </c:ext>
            </c:extLst>
          </c:dPt>
          <c:dPt>
            <c:idx val="8"/>
            <c:marker>
              <c:spPr>
                <a:solidFill>
                  <a:srgbClr val="FFC000"/>
                </a:solidFill>
                <a:ln w="9525">
                  <a:solidFill>
                    <a:schemeClr val="accent1"/>
                  </a:solidFill>
                </a:ln>
                <a:effectLst/>
              </c:spPr>
            </c:marker>
            <c:bubble3D val="0"/>
            <c:extLst>
              <c:ext xmlns:c16="http://schemas.microsoft.com/office/drawing/2014/chart" uri="{C3380CC4-5D6E-409C-BE32-E72D297353CC}">
                <c16:uniqueId val="{00000006-43D5-4430-A516-80D2477F1B4F}"/>
              </c:ext>
            </c:extLst>
          </c:dPt>
          <c:xVal>
            <c:numRef>
              <c:f>[rome_2017_figures1_170702.xlsx]sb_cr2_ici!$D$70:$D$78</c:f>
              <c:numCache>
                <c:formatCode>General</c:formatCode>
                <c:ptCount val="9"/>
                <c:pt idx="0">
                  <c:v>1.25</c:v>
                </c:pt>
                <c:pt idx="1">
                  <c:v>0.27</c:v>
                </c:pt>
                <c:pt idx="2">
                  <c:v>-0.05</c:v>
                </c:pt>
                <c:pt idx="3">
                  <c:v>0.15</c:v>
                </c:pt>
                <c:pt idx="4" formatCode="0.00">
                  <c:v>2.4</c:v>
                </c:pt>
                <c:pt idx="5">
                  <c:v>1.74</c:v>
                </c:pt>
                <c:pt idx="6">
                  <c:v>1.71</c:v>
                </c:pt>
                <c:pt idx="7">
                  <c:v>1.69</c:v>
                </c:pt>
                <c:pt idx="8">
                  <c:v>2.2400000000000002</c:v>
                </c:pt>
              </c:numCache>
            </c:numRef>
          </c:xVal>
          <c:yVal>
            <c:numRef>
              <c:f>[rome_2017_figures1_170702.xlsx]sb_cr2_ici!$E$70:$E$78</c:f>
              <c:numCache>
                <c:formatCode>General</c:formatCode>
                <c:ptCount val="9"/>
                <c:pt idx="0">
                  <c:v>-0.94</c:v>
                </c:pt>
                <c:pt idx="1">
                  <c:v>-1.1200000000000001</c:v>
                </c:pt>
                <c:pt idx="2">
                  <c:v>-0.31</c:v>
                </c:pt>
                <c:pt idx="3">
                  <c:v>-0.63</c:v>
                </c:pt>
                <c:pt idx="4">
                  <c:v>-2.27</c:v>
                </c:pt>
                <c:pt idx="5" formatCode="0.00">
                  <c:v>-1.81</c:v>
                </c:pt>
                <c:pt idx="6">
                  <c:v>-1.9</c:v>
                </c:pt>
                <c:pt idx="7">
                  <c:v>-1.6</c:v>
                </c:pt>
                <c:pt idx="8">
                  <c:v>-2.0099999999999998</c:v>
                </c:pt>
              </c:numCache>
            </c:numRef>
          </c:yVal>
          <c:smooth val="0"/>
          <c:extLst>
            <c:ext xmlns:c16="http://schemas.microsoft.com/office/drawing/2014/chart" uri="{C3380CC4-5D6E-409C-BE32-E72D297353CC}">
              <c16:uniqueId val="{00000007-43D5-4430-A516-80D2477F1B4F}"/>
            </c:ext>
          </c:extLst>
        </c:ser>
        <c:dLbls>
          <c:showLegendKey val="0"/>
          <c:showVal val="0"/>
          <c:showCatName val="0"/>
          <c:showSerName val="0"/>
          <c:showPercent val="0"/>
          <c:showBubbleSize val="0"/>
        </c:dLbls>
        <c:axId val="93510656"/>
        <c:axId val="93516928"/>
      </c:scatterChart>
      <c:valAx>
        <c:axId val="935106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hu-HU" dirty="0" err="1"/>
                  <a:t>Corruption</a:t>
                </a:r>
                <a:r>
                  <a:rPr lang="hu-HU" dirty="0"/>
                  <a:t> </a:t>
                </a:r>
                <a:r>
                  <a:rPr lang="hu-HU" dirty="0" err="1" smtClean="0"/>
                  <a:t>Risk</a:t>
                </a:r>
                <a:r>
                  <a:rPr lang="hu-HU" dirty="0" smtClean="0"/>
                  <a:t> </a:t>
                </a:r>
                <a:r>
                  <a:rPr lang="hu-HU" dirty="0"/>
                  <a:t>(SB)</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r-Latn-RS"/>
          </a:p>
        </c:txPr>
        <c:crossAx val="93516928"/>
        <c:crossesAt val="-2.5"/>
        <c:crossBetween val="midCat"/>
      </c:valAx>
      <c:valAx>
        <c:axId val="93516928"/>
        <c:scaling>
          <c:orientation val="minMax"/>
        </c:scaling>
        <c:delete val="0"/>
        <c:axPos val="l"/>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r>
                  <a:rPr lang="hu-HU"/>
                  <a:t>Intensity of competition (ICIO)</a:t>
                </a:r>
              </a:p>
            </c:rich>
          </c:tx>
          <c:layout>
            <c:manualLayout>
              <c:xMode val="edge"/>
              <c:yMode val="edge"/>
              <c:x val="2.9193205944798302E-2"/>
              <c:y val="0.39613601184467329"/>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r-Latn-RS"/>
          </a:p>
        </c:txPr>
        <c:crossAx val="93510656"/>
        <c:crossesAt val="-0.5"/>
        <c:crossBetween val="midCat"/>
      </c:valAx>
      <c:spPr>
        <a:noFill/>
        <a:ln>
          <a:noFill/>
        </a:ln>
        <a:effectLst/>
      </c:spPr>
    </c:plotArea>
    <c:plotVisOnly val="1"/>
    <c:dispBlanksAs val="gap"/>
    <c:showDLblsOverMax val="0"/>
  </c:chart>
  <c:spPr>
    <a:noFill/>
    <a:ln>
      <a:noFill/>
    </a:ln>
    <a:effectLst/>
  </c:spPr>
  <c:txPr>
    <a:bodyPr/>
    <a:lstStyle/>
    <a:p>
      <a:pPr>
        <a:defRPr/>
      </a:pPr>
      <a:endParaRPr lang="sr-Latn-R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553149606299"/>
          <c:y val="0.11111111111111099"/>
          <c:w val="0.84589129483814496"/>
          <c:h val="0.78148950131233597"/>
        </c:manualLayout>
      </c:layout>
      <c:barChart>
        <c:barDir val="col"/>
        <c:grouping val="clustered"/>
        <c:varyColors val="0"/>
        <c:ser>
          <c:idx val="0"/>
          <c:order val="0"/>
          <c:spPr>
            <a:solidFill>
              <a:schemeClr val="accent6">
                <a:lumMod val="40000"/>
                <a:lumOff val="60000"/>
              </a:schemeClr>
            </a:solidFill>
            <a:ln>
              <a:noFill/>
            </a:ln>
            <a:effectLst/>
          </c:spPr>
          <c:invertIfNegative val="0"/>
          <c:dPt>
            <c:idx val="1"/>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1-97D2-4943-B772-1082495715ED}"/>
              </c:ext>
            </c:extLst>
          </c:dPt>
          <c:dPt>
            <c:idx val="2"/>
            <c:invertIfNegative val="0"/>
            <c:bubble3D val="0"/>
            <c:spPr>
              <a:solidFill>
                <a:schemeClr val="accent6">
                  <a:lumMod val="75000"/>
                </a:schemeClr>
              </a:solidFill>
              <a:ln>
                <a:noFill/>
              </a:ln>
              <a:effectLst/>
            </c:spPr>
            <c:extLst>
              <c:ext xmlns:c16="http://schemas.microsoft.com/office/drawing/2014/chart" uri="{C3380CC4-5D6E-409C-BE32-E72D297353CC}">
                <c16:uniqueId val="{00000003-97D2-4943-B772-1082495715ED}"/>
              </c:ext>
            </c:extLst>
          </c:dPt>
          <c:dPt>
            <c:idx val="4"/>
            <c:invertIfNegative val="0"/>
            <c:bubble3D val="0"/>
            <c:spPr>
              <a:solidFill>
                <a:schemeClr val="accent6">
                  <a:lumMod val="75000"/>
                </a:schemeClr>
              </a:solidFill>
              <a:ln>
                <a:noFill/>
              </a:ln>
              <a:effectLst/>
            </c:spPr>
            <c:extLst>
              <c:ext xmlns:c16="http://schemas.microsoft.com/office/drawing/2014/chart" uri="{C3380CC4-5D6E-409C-BE32-E72D297353CC}">
                <c16:uniqueId val="{00000005-97D2-4943-B772-1082495715ED}"/>
              </c:ext>
            </c:extLst>
          </c:dPt>
          <c:cat>
            <c:numRef>
              <c:f>MAD_Sq_Err!$O$38:$O$43</c:f>
              <c:numCache>
                <c:formatCode>General</c:formatCode>
                <c:ptCount val="6"/>
                <c:pt idx="0">
                  <c:v>2011</c:v>
                </c:pt>
                <c:pt idx="1">
                  <c:v>2012</c:v>
                </c:pt>
                <c:pt idx="2">
                  <c:v>2013</c:v>
                </c:pt>
                <c:pt idx="3">
                  <c:v>2014</c:v>
                </c:pt>
                <c:pt idx="4">
                  <c:v>2015</c:v>
                </c:pt>
                <c:pt idx="5">
                  <c:v>2016</c:v>
                </c:pt>
              </c:numCache>
            </c:numRef>
          </c:cat>
          <c:val>
            <c:numRef>
              <c:f>MAD_Sq_Err!$P$38:$P$43</c:f>
              <c:numCache>
                <c:formatCode>0.0000</c:formatCode>
                <c:ptCount val="6"/>
                <c:pt idx="0">
                  <c:v>11.469076627796319</c:v>
                </c:pt>
                <c:pt idx="1">
                  <c:v>11.888710765466</c:v>
                </c:pt>
                <c:pt idx="2">
                  <c:v>25.355950484764531</c:v>
                </c:pt>
                <c:pt idx="3">
                  <c:v>11.38875</c:v>
                </c:pt>
                <c:pt idx="4">
                  <c:v>17.400725667516721</c:v>
                </c:pt>
                <c:pt idx="5">
                  <c:v>8.2342457970804421</c:v>
                </c:pt>
              </c:numCache>
            </c:numRef>
          </c:val>
          <c:extLst>
            <c:ext xmlns:c16="http://schemas.microsoft.com/office/drawing/2014/chart" uri="{C3380CC4-5D6E-409C-BE32-E72D297353CC}">
              <c16:uniqueId val="{00000006-97D2-4943-B772-1082495715ED}"/>
            </c:ext>
          </c:extLst>
        </c:ser>
        <c:dLbls>
          <c:showLegendKey val="0"/>
          <c:showVal val="0"/>
          <c:showCatName val="0"/>
          <c:showSerName val="0"/>
          <c:showPercent val="0"/>
          <c:showBubbleSize val="0"/>
        </c:dLbls>
        <c:gapWidth val="219"/>
        <c:overlap val="-27"/>
        <c:axId val="93206400"/>
        <c:axId val="93207936"/>
      </c:barChart>
      <c:catAx>
        <c:axId val="93206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3207936"/>
        <c:crosses val="autoZero"/>
        <c:auto val="1"/>
        <c:lblAlgn val="ctr"/>
        <c:lblOffset val="100"/>
        <c:noMultiLvlLbl val="0"/>
      </c:catAx>
      <c:valAx>
        <c:axId val="93207936"/>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pPr>
            <a:endParaRPr lang="sr-Latn-RS"/>
          </a:p>
        </c:txPr>
        <c:crossAx val="93206400"/>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MAD_Sq_Err!$B$77</c:f>
              <c:strCache>
                <c:ptCount val="1"/>
                <c:pt idx="0">
                  <c:v>industry</c:v>
                </c:pt>
              </c:strCache>
            </c:strRef>
          </c:tx>
          <c:spPr>
            <a:ln>
              <a:solidFill>
                <a:schemeClr val="accent6">
                  <a:lumMod val="75000"/>
                </a:schemeClr>
              </a:solidFill>
            </a:ln>
          </c:spPr>
          <c:marker>
            <c:symbol val="none"/>
          </c:marker>
          <c:val>
            <c:numRef>
              <c:f>MAD_Sq_Err!$C$79:$K$79</c:f>
              <c:numCache>
                <c:formatCode>0.0000</c:formatCode>
                <c:ptCount val="9"/>
                <c:pt idx="0">
                  <c:v>1.7820641602554701</c:v>
                </c:pt>
                <c:pt idx="1">
                  <c:v>4.1148692763020067</c:v>
                </c:pt>
                <c:pt idx="2">
                  <c:v>4.4454928146320221</c:v>
                </c:pt>
                <c:pt idx="3">
                  <c:v>0.263428654376544</c:v>
                </c:pt>
                <c:pt idx="4">
                  <c:v>0.78347381493846802</c:v>
                </c:pt>
                <c:pt idx="5">
                  <c:v>0.53248963726391396</c:v>
                </c:pt>
                <c:pt idx="6">
                  <c:v>0.52722762536088197</c:v>
                </c:pt>
                <c:pt idx="7">
                  <c:v>8.8321156110384E-4</c:v>
                </c:pt>
                <c:pt idx="8">
                  <c:v>0.146790535636522</c:v>
                </c:pt>
              </c:numCache>
            </c:numRef>
          </c:val>
          <c:smooth val="0"/>
          <c:extLst>
            <c:ext xmlns:c16="http://schemas.microsoft.com/office/drawing/2014/chart" uri="{C3380CC4-5D6E-409C-BE32-E72D297353CC}">
              <c16:uniqueId val="{00000000-BC25-467A-86FD-DA6D232155DE}"/>
            </c:ext>
          </c:extLst>
        </c:ser>
        <c:ser>
          <c:idx val="1"/>
          <c:order val="1"/>
          <c:tx>
            <c:strRef>
              <c:f>MAD_Sq_Err!$B$85</c:f>
              <c:strCache>
                <c:ptCount val="1"/>
                <c:pt idx="0">
                  <c:v>construction</c:v>
                </c:pt>
              </c:strCache>
            </c:strRef>
          </c:tx>
          <c:spPr>
            <a:ln>
              <a:solidFill>
                <a:schemeClr val="bg1">
                  <a:lumMod val="75000"/>
                </a:schemeClr>
              </a:solidFill>
            </a:ln>
          </c:spPr>
          <c:marker>
            <c:symbol val="none"/>
          </c:marker>
          <c:val>
            <c:numRef>
              <c:f>MAD_Sq_Err!$C$87:$K$87</c:f>
              <c:numCache>
                <c:formatCode>0.0000</c:formatCode>
                <c:ptCount val="9"/>
                <c:pt idx="0">
                  <c:v>3.756275405304716</c:v>
                </c:pt>
                <c:pt idx="1">
                  <c:v>4.3500030996817811</c:v>
                </c:pt>
                <c:pt idx="2">
                  <c:v>1.2342642173808599E-3</c:v>
                </c:pt>
                <c:pt idx="3">
                  <c:v>6.5247164075541604E-3</c:v>
                </c:pt>
                <c:pt idx="4">
                  <c:v>0.96313426488091802</c:v>
                </c:pt>
                <c:pt idx="5">
                  <c:v>1.03172608039392E-2</c:v>
                </c:pt>
                <c:pt idx="6">
                  <c:v>0.30457493441218603</c:v>
                </c:pt>
                <c:pt idx="7">
                  <c:v>0.33332935525039198</c:v>
                </c:pt>
                <c:pt idx="8">
                  <c:v>2.8753026012997189</c:v>
                </c:pt>
              </c:numCache>
            </c:numRef>
          </c:val>
          <c:smooth val="0"/>
          <c:extLst>
            <c:ext xmlns:c16="http://schemas.microsoft.com/office/drawing/2014/chart" uri="{C3380CC4-5D6E-409C-BE32-E72D297353CC}">
              <c16:uniqueId val="{00000001-BC25-467A-86FD-DA6D232155DE}"/>
            </c:ext>
          </c:extLst>
        </c:ser>
        <c:ser>
          <c:idx val="2"/>
          <c:order val="2"/>
          <c:tx>
            <c:strRef>
              <c:f>MAD_Sq_Err!$B$89</c:f>
              <c:strCache>
                <c:ptCount val="1"/>
                <c:pt idx="0">
                  <c:v>IT</c:v>
                </c:pt>
              </c:strCache>
            </c:strRef>
          </c:tx>
          <c:spPr>
            <a:ln>
              <a:solidFill>
                <a:srgbClr val="00B050"/>
              </a:solidFill>
            </a:ln>
          </c:spPr>
          <c:marker>
            <c:symbol val="none"/>
          </c:marker>
          <c:val>
            <c:numRef>
              <c:f>MAD_Sq_Err!$C$91:$K$91</c:f>
              <c:numCache>
                <c:formatCode>0.0000</c:formatCode>
                <c:ptCount val="9"/>
                <c:pt idx="0">
                  <c:v>15.21000000000002</c:v>
                </c:pt>
                <c:pt idx="1">
                  <c:v>0.16</c:v>
                </c:pt>
                <c:pt idx="2">
                  <c:v>4.6944444444444446</c:v>
                </c:pt>
                <c:pt idx="3">
                  <c:v>13.69</c:v>
                </c:pt>
                <c:pt idx="4">
                  <c:v>15.21</c:v>
                </c:pt>
                <c:pt idx="5">
                  <c:v>4.134444444444445</c:v>
                </c:pt>
                <c:pt idx="6">
                  <c:v>3.2400000000000011</c:v>
                </c:pt>
                <c:pt idx="7">
                  <c:v>12.721111111111121</c:v>
                </c:pt>
                <c:pt idx="8">
                  <c:v>1.9599999999999991</c:v>
                </c:pt>
              </c:numCache>
            </c:numRef>
          </c:val>
          <c:smooth val="0"/>
          <c:extLst>
            <c:ext xmlns:c16="http://schemas.microsoft.com/office/drawing/2014/chart" uri="{C3380CC4-5D6E-409C-BE32-E72D297353CC}">
              <c16:uniqueId val="{00000002-BC25-467A-86FD-DA6D232155DE}"/>
            </c:ext>
          </c:extLst>
        </c:ser>
        <c:ser>
          <c:idx val="3"/>
          <c:order val="3"/>
          <c:tx>
            <c:strRef>
              <c:f>MAD_Sq_Err!$B$93</c:f>
              <c:strCache>
                <c:ptCount val="1"/>
                <c:pt idx="0">
                  <c:v>other services</c:v>
                </c:pt>
              </c:strCache>
            </c:strRef>
          </c:tx>
          <c:spPr>
            <a:ln>
              <a:solidFill>
                <a:schemeClr val="accent6">
                  <a:lumMod val="40000"/>
                  <a:lumOff val="60000"/>
                </a:schemeClr>
              </a:solidFill>
            </a:ln>
          </c:spPr>
          <c:marker>
            <c:symbol val="none"/>
          </c:marker>
          <c:val>
            <c:numRef>
              <c:f>MAD_Sq_Err!$C$95:$K$95</c:f>
              <c:numCache>
                <c:formatCode>0.0000</c:formatCode>
                <c:ptCount val="9"/>
                <c:pt idx="0">
                  <c:v>3.94184916421041E-4</c:v>
                </c:pt>
                <c:pt idx="1">
                  <c:v>1.732124833777364</c:v>
                </c:pt>
                <c:pt idx="2">
                  <c:v>1.2994099079417829</c:v>
                </c:pt>
                <c:pt idx="3">
                  <c:v>0.18006069417451501</c:v>
                </c:pt>
                <c:pt idx="4">
                  <c:v>1.152462107212888</c:v>
                </c:pt>
                <c:pt idx="5">
                  <c:v>1.263779008684446</c:v>
                </c:pt>
                <c:pt idx="6">
                  <c:v>8.8164741873929101E-2</c:v>
                </c:pt>
                <c:pt idx="7">
                  <c:v>1.1004764374575211</c:v>
                </c:pt>
                <c:pt idx="8">
                  <c:v>1.166490048637348</c:v>
                </c:pt>
              </c:numCache>
            </c:numRef>
          </c:val>
          <c:smooth val="0"/>
          <c:extLst>
            <c:ext xmlns:c16="http://schemas.microsoft.com/office/drawing/2014/chart" uri="{C3380CC4-5D6E-409C-BE32-E72D297353CC}">
              <c16:uniqueId val="{00000003-BC25-467A-86FD-DA6D232155DE}"/>
            </c:ext>
          </c:extLst>
        </c:ser>
        <c:dLbls>
          <c:showLegendKey val="0"/>
          <c:showVal val="0"/>
          <c:showCatName val="0"/>
          <c:showSerName val="0"/>
          <c:showPercent val="0"/>
          <c:showBubbleSize val="0"/>
        </c:dLbls>
        <c:smooth val="0"/>
        <c:axId val="95035392"/>
        <c:axId val="95036928"/>
      </c:lineChart>
      <c:catAx>
        <c:axId val="95035392"/>
        <c:scaling>
          <c:orientation val="minMax"/>
        </c:scaling>
        <c:delete val="0"/>
        <c:axPos val="b"/>
        <c:majorTickMark val="out"/>
        <c:minorTickMark val="none"/>
        <c:tickLblPos val="nextTo"/>
        <c:crossAx val="95036928"/>
        <c:crosses val="autoZero"/>
        <c:auto val="1"/>
        <c:lblAlgn val="ctr"/>
        <c:lblOffset val="100"/>
        <c:noMultiLvlLbl val="0"/>
      </c:catAx>
      <c:valAx>
        <c:axId val="95036928"/>
        <c:scaling>
          <c:orientation val="minMax"/>
        </c:scaling>
        <c:delete val="0"/>
        <c:axPos val="l"/>
        <c:majorGridlines>
          <c:spPr>
            <a:ln>
              <a:noFill/>
            </a:ln>
          </c:spPr>
        </c:majorGridlines>
        <c:numFmt formatCode="0" sourceLinked="0"/>
        <c:majorTickMark val="out"/>
        <c:minorTickMark val="none"/>
        <c:tickLblPos val="nextTo"/>
        <c:spPr>
          <a:ln>
            <a:solidFill>
              <a:schemeClr val="bg1">
                <a:lumMod val="85000"/>
              </a:schemeClr>
            </a:solidFill>
          </a:ln>
        </c:spPr>
        <c:crossAx val="95035392"/>
        <c:crosses val="autoZero"/>
        <c:crossBetween val="between"/>
      </c:valAx>
    </c:plotArea>
    <c:legend>
      <c:legendPos val="b"/>
      <c:layout>
        <c:manualLayout>
          <c:xMode val="edge"/>
          <c:yMode val="edge"/>
          <c:x val="0.173132657310825"/>
          <c:y val="0.91043083269369895"/>
          <c:w val="0.72261518048251405"/>
          <c:h val="6.7253968342288195E-2"/>
        </c:manualLayout>
      </c:layout>
      <c:overlay val="0"/>
    </c:legend>
    <c:plotVisOnly val="1"/>
    <c:dispBlanksAs val="gap"/>
    <c:showDLblsOverMax val="0"/>
  </c:chart>
  <c:txPr>
    <a:bodyPr/>
    <a:lstStyle/>
    <a:p>
      <a:pPr>
        <a:defRPr>
          <a:latin typeface="Verdana" panose="020B0604030504040204" pitchFamily="34" charset="0"/>
          <a:ea typeface="Verdana" panose="020B0604030504040204" pitchFamily="34" charset="0"/>
          <a:cs typeface="Verdana" panose="020B0604030504040204" pitchFamily="34" charset="0"/>
        </a:defRPr>
      </a:pPr>
      <a:endParaRPr lang="sr-Latn-R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hu-HU"/>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hu-HU"/>
          </a:p>
        </p:txBody>
      </p:sp>
      <p:sp>
        <p:nvSpPr>
          <p:cNvPr id="778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hu-HU"/>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2F8A1FB-E3FB-480B-B781-95A6BE63208D}" type="slidenum">
              <a:rPr lang="hu-HU"/>
              <a:pPr>
                <a:defRPr/>
              </a:pPr>
              <a:t>‹#›</a:t>
            </a:fld>
            <a:endParaRPr lang="hu-HU"/>
          </a:p>
        </p:txBody>
      </p:sp>
    </p:spTree>
    <p:extLst>
      <p:ext uri="{BB962C8B-B14F-4D97-AF65-F5344CB8AC3E}">
        <p14:creationId xmlns:p14="http://schemas.microsoft.com/office/powerpoint/2010/main" val="14424007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baseline="0" dirty="0" smtClean="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a:t>
            </a:fld>
            <a:endParaRPr lang="hu-HU"/>
          </a:p>
        </p:txBody>
      </p:sp>
    </p:spTree>
    <p:extLst>
      <p:ext uri="{BB962C8B-B14F-4D97-AF65-F5344CB8AC3E}">
        <p14:creationId xmlns:p14="http://schemas.microsoft.com/office/powerpoint/2010/main" val="3938626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11</a:t>
            </a:fld>
            <a:endParaRPr lang="hu-HU"/>
          </a:p>
        </p:txBody>
      </p:sp>
    </p:spTree>
    <p:extLst>
      <p:ext uri="{BB962C8B-B14F-4D97-AF65-F5344CB8AC3E}">
        <p14:creationId xmlns:p14="http://schemas.microsoft.com/office/powerpoint/2010/main" val="2876700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12</a:t>
            </a:fld>
            <a:endParaRPr lang="hu-HU"/>
          </a:p>
        </p:txBody>
      </p:sp>
    </p:spTree>
    <p:extLst>
      <p:ext uri="{BB962C8B-B14F-4D97-AF65-F5344CB8AC3E}">
        <p14:creationId xmlns:p14="http://schemas.microsoft.com/office/powerpoint/2010/main" val="912139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13</a:t>
            </a:fld>
            <a:endParaRPr lang="hu-HU"/>
          </a:p>
        </p:txBody>
      </p:sp>
    </p:spTree>
    <p:extLst>
      <p:ext uri="{BB962C8B-B14F-4D97-AF65-F5344CB8AC3E}">
        <p14:creationId xmlns:p14="http://schemas.microsoft.com/office/powerpoint/2010/main" val="2817568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14</a:t>
            </a:fld>
            <a:endParaRPr lang="hu-HU"/>
          </a:p>
        </p:txBody>
      </p:sp>
    </p:spTree>
    <p:extLst>
      <p:ext uri="{BB962C8B-B14F-4D97-AF65-F5344CB8AC3E}">
        <p14:creationId xmlns:p14="http://schemas.microsoft.com/office/powerpoint/2010/main" val="1893642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15</a:t>
            </a:fld>
            <a:endParaRPr lang="hu-HU"/>
          </a:p>
        </p:txBody>
      </p:sp>
    </p:spTree>
    <p:extLst>
      <p:ext uri="{BB962C8B-B14F-4D97-AF65-F5344CB8AC3E}">
        <p14:creationId xmlns:p14="http://schemas.microsoft.com/office/powerpoint/2010/main" val="1763145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16</a:t>
            </a:fld>
            <a:endParaRPr lang="hu-HU"/>
          </a:p>
        </p:txBody>
      </p:sp>
    </p:spTree>
    <p:extLst>
      <p:ext uri="{BB962C8B-B14F-4D97-AF65-F5344CB8AC3E}">
        <p14:creationId xmlns:p14="http://schemas.microsoft.com/office/powerpoint/2010/main" val="38291396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17</a:t>
            </a:fld>
            <a:endParaRPr lang="hu-HU"/>
          </a:p>
        </p:txBody>
      </p:sp>
    </p:spTree>
    <p:extLst>
      <p:ext uri="{BB962C8B-B14F-4D97-AF65-F5344CB8AC3E}">
        <p14:creationId xmlns:p14="http://schemas.microsoft.com/office/powerpoint/2010/main" val="882311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18</a:t>
            </a:fld>
            <a:endParaRPr lang="hu-HU"/>
          </a:p>
        </p:txBody>
      </p:sp>
    </p:spTree>
    <p:extLst>
      <p:ext uri="{BB962C8B-B14F-4D97-AF65-F5344CB8AC3E}">
        <p14:creationId xmlns:p14="http://schemas.microsoft.com/office/powerpoint/2010/main" val="2648421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19</a:t>
            </a:fld>
            <a:endParaRPr lang="hu-HU"/>
          </a:p>
        </p:txBody>
      </p:sp>
    </p:spTree>
    <p:extLst>
      <p:ext uri="{BB962C8B-B14F-4D97-AF65-F5344CB8AC3E}">
        <p14:creationId xmlns:p14="http://schemas.microsoft.com/office/powerpoint/2010/main" val="19551715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20</a:t>
            </a:fld>
            <a:endParaRPr lang="hu-HU"/>
          </a:p>
        </p:txBody>
      </p:sp>
    </p:spTree>
    <p:extLst>
      <p:ext uri="{BB962C8B-B14F-4D97-AF65-F5344CB8AC3E}">
        <p14:creationId xmlns:p14="http://schemas.microsoft.com/office/powerpoint/2010/main" val="2879575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a:t>
            </a:fld>
            <a:endParaRPr lang="hu-HU"/>
          </a:p>
        </p:txBody>
      </p:sp>
    </p:spTree>
    <p:extLst>
      <p:ext uri="{BB962C8B-B14F-4D97-AF65-F5344CB8AC3E}">
        <p14:creationId xmlns:p14="http://schemas.microsoft.com/office/powerpoint/2010/main" val="7294185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21</a:t>
            </a:fld>
            <a:endParaRPr lang="hu-HU"/>
          </a:p>
        </p:txBody>
      </p:sp>
    </p:spTree>
    <p:extLst>
      <p:ext uri="{BB962C8B-B14F-4D97-AF65-F5344CB8AC3E}">
        <p14:creationId xmlns:p14="http://schemas.microsoft.com/office/powerpoint/2010/main" val="174741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22</a:t>
            </a:fld>
            <a:endParaRPr lang="hu-HU"/>
          </a:p>
        </p:txBody>
      </p:sp>
    </p:spTree>
    <p:extLst>
      <p:ext uri="{BB962C8B-B14F-4D97-AF65-F5344CB8AC3E}">
        <p14:creationId xmlns:p14="http://schemas.microsoft.com/office/powerpoint/2010/main" val="2242961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23</a:t>
            </a:fld>
            <a:endParaRPr lang="hu-HU"/>
          </a:p>
        </p:txBody>
      </p:sp>
    </p:spTree>
    <p:extLst>
      <p:ext uri="{BB962C8B-B14F-4D97-AF65-F5344CB8AC3E}">
        <p14:creationId xmlns:p14="http://schemas.microsoft.com/office/powerpoint/2010/main" val="23609475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24</a:t>
            </a:fld>
            <a:endParaRPr lang="hu-HU"/>
          </a:p>
        </p:txBody>
      </p:sp>
    </p:spTree>
    <p:extLst>
      <p:ext uri="{BB962C8B-B14F-4D97-AF65-F5344CB8AC3E}">
        <p14:creationId xmlns:p14="http://schemas.microsoft.com/office/powerpoint/2010/main" val="15621515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25</a:t>
            </a:fld>
            <a:endParaRPr lang="hu-HU"/>
          </a:p>
        </p:txBody>
      </p:sp>
    </p:spTree>
    <p:extLst>
      <p:ext uri="{BB962C8B-B14F-4D97-AF65-F5344CB8AC3E}">
        <p14:creationId xmlns:p14="http://schemas.microsoft.com/office/powerpoint/2010/main" val="1362304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26</a:t>
            </a:fld>
            <a:endParaRPr lang="hu-HU"/>
          </a:p>
        </p:txBody>
      </p:sp>
    </p:spTree>
    <p:extLst>
      <p:ext uri="{BB962C8B-B14F-4D97-AF65-F5344CB8AC3E}">
        <p14:creationId xmlns:p14="http://schemas.microsoft.com/office/powerpoint/2010/main" val="15621515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27</a:t>
            </a:fld>
            <a:endParaRPr lang="hu-HU"/>
          </a:p>
        </p:txBody>
      </p:sp>
    </p:spTree>
    <p:extLst>
      <p:ext uri="{BB962C8B-B14F-4D97-AF65-F5344CB8AC3E}">
        <p14:creationId xmlns:p14="http://schemas.microsoft.com/office/powerpoint/2010/main" val="13623049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29</a:t>
            </a:fld>
            <a:endParaRPr lang="hu-HU"/>
          </a:p>
        </p:txBody>
      </p:sp>
    </p:spTree>
    <p:extLst>
      <p:ext uri="{BB962C8B-B14F-4D97-AF65-F5344CB8AC3E}">
        <p14:creationId xmlns:p14="http://schemas.microsoft.com/office/powerpoint/2010/main" val="26911204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30</a:t>
            </a:fld>
            <a:endParaRPr lang="hu-HU"/>
          </a:p>
        </p:txBody>
      </p:sp>
    </p:spTree>
    <p:extLst>
      <p:ext uri="{BB962C8B-B14F-4D97-AF65-F5344CB8AC3E}">
        <p14:creationId xmlns:p14="http://schemas.microsoft.com/office/powerpoint/2010/main" val="274856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31</a:t>
            </a:fld>
            <a:endParaRPr lang="hu-HU"/>
          </a:p>
        </p:txBody>
      </p:sp>
    </p:spTree>
    <p:extLst>
      <p:ext uri="{BB962C8B-B14F-4D97-AF65-F5344CB8AC3E}">
        <p14:creationId xmlns:p14="http://schemas.microsoft.com/office/powerpoint/2010/main" val="3783092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3</a:t>
            </a:fld>
            <a:endParaRPr lang="hu-HU"/>
          </a:p>
        </p:txBody>
      </p:sp>
    </p:spTree>
    <p:extLst>
      <p:ext uri="{BB962C8B-B14F-4D97-AF65-F5344CB8AC3E}">
        <p14:creationId xmlns:p14="http://schemas.microsoft.com/office/powerpoint/2010/main" val="38026403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32</a:t>
            </a:fld>
            <a:endParaRPr lang="hu-HU"/>
          </a:p>
        </p:txBody>
      </p:sp>
    </p:spTree>
    <p:extLst>
      <p:ext uri="{BB962C8B-B14F-4D97-AF65-F5344CB8AC3E}">
        <p14:creationId xmlns:p14="http://schemas.microsoft.com/office/powerpoint/2010/main" val="17285262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33</a:t>
            </a:fld>
            <a:endParaRPr lang="hu-HU"/>
          </a:p>
        </p:txBody>
      </p:sp>
    </p:spTree>
    <p:extLst>
      <p:ext uri="{BB962C8B-B14F-4D97-AF65-F5344CB8AC3E}">
        <p14:creationId xmlns:p14="http://schemas.microsoft.com/office/powerpoint/2010/main" val="1806887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4</a:t>
            </a:fld>
            <a:endParaRPr lang="hu-HU"/>
          </a:p>
        </p:txBody>
      </p:sp>
    </p:spTree>
    <p:extLst>
      <p:ext uri="{BB962C8B-B14F-4D97-AF65-F5344CB8AC3E}">
        <p14:creationId xmlns:p14="http://schemas.microsoft.com/office/powerpoint/2010/main" val="468100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5</a:t>
            </a:fld>
            <a:endParaRPr lang="hu-HU"/>
          </a:p>
        </p:txBody>
      </p:sp>
    </p:spTree>
    <p:extLst>
      <p:ext uri="{BB962C8B-B14F-4D97-AF65-F5344CB8AC3E}">
        <p14:creationId xmlns:p14="http://schemas.microsoft.com/office/powerpoint/2010/main" val="468100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7</a:t>
            </a:fld>
            <a:endParaRPr lang="hu-HU"/>
          </a:p>
        </p:txBody>
      </p:sp>
    </p:spTree>
    <p:extLst>
      <p:ext uri="{BB962C8B-B14F-4D97-AF65-F5344CB8AC3E}">
        <p14:creationId xmlns:p14="http://schemas.microsoft.com/office/powerpoint/2010/main" val="766717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8</a:t>
            </a:fld>
            <a:endParaRPr lang="hu-HU"/>
          </a:p>
        </p:txBody>
      </p:sp>
    </p:spTree>
    <p:extLst>
      <p:ext uri="{BB962C8B-B14F-4D97-AF65-F5344CB8AC3E}">
        <p14:creationId xmlns:p14="http://schemas.microsoft.com/office/powerpoint/2010/main" val="797313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9</a:t>
            </a:fld>
            <a:endParaRPr lang="hu-HU"/>
          </a:p>
        </p:txBody>
      </p:sp>
    </p:spTree>
    <p:extLst>
      <p:ext uri="{BB962C8B-B14F-4D97-AF65-F5344CB8AC3E}">
        <p14:creationId xmlns:p14="http://schemas.microsoft.com/office/powerpoint/2010/main" val="3924135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pPr>
              <a:defRPr/>
            </a:pPr>
            <a:fld id="{92F8A1FB-E3FB-480B-B781-95A6BE63208D}" type="slidenum">
              <a:rPr lang="hu-HU" smtClean="0"/>
              <a:pPr>
                <a:defRPr/>
              </a:pPr>
              <a:t>10</a:t>
            </a:fld>
            <a:endParaRPr lang="hu-HU"/>
          </a:p>
        </p:txBody>
      </p:sp>
    </p:spTree>
    <p:extLst>
      <p:ext uri="{BB962C8B-B14F-4D97-AF65-F5344CB8AC3E}">
        <p14:creationId xmlns:p14="http://schemas.microsoft.com/office/powerpoint/2010/main" val="4173528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700808"/>
            <a:ext cx="7772400" cy="1470025"/>
          </a:xfrm>
        </p:spPr>
        <p:txBody>
          <a:bodyPr>
            <a:normAutofit/>
          </a:bodyPr>
          <a:lstStyle/>
          <a:p>
            <a:r>
              <a:rPr lang="hu-HU" dirty="0" smtClean="0"/>
              <a:t>Mintacím szerkesztése</a:t>
            </a:r>
            <a:endParaRPr lang="hu-HU" dirty="0"/>
          </a:p>
        </p:txBody>
      </p:sp>
      <p:sp>
        <p:nvSpPr>
          <p:cNvPr id="3" name="Alcím 2"/>
          <p:cNvSpPr>
            <a:spLocks noGrp="1"/>
          </p:cNvSpPr>
          <p:nvPr>
            <p:ph type="subTitle" idx="1"/>
          </p:nvPr>
        </p:nvSpPr>
        <p:spPr>
          <a:xfrm>
            <a:off x="1371600" y="3284984"/>
            <a:ext cx="6400800" cy="1296144"/>
          </a:xfrm>
        </p:spPr>
        <p:txBody>
          <a:bodyPr>
            <a:normAutofit/>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u-HU" dirty="0" smtClean="0"/>
              <a:t>Alcím mintájának szerkesztése</a:t>
            </a:r>
            <a:endParaRPr lang="hu-HU" dirty="0"/>
          </a:p>
        </p:txBody>
      </p:sp>
      <p:sp>
        <p:nvSpPr>
          <p:cNvPr id="4" name="Rectangle 4"/>
          <p:cNvSpPr>
            <a:spLocks noGrp="1" noChangeArrowheads="1"/>
          </p:cNvSpPr>
          <p:nvPr>
            <p:ph type="dt" sz="half" idx="10"/>
          </p:nvPr>
        </p:nvSpPr>
        <p:spPr>
          <a:ln/>
        </p:spPr>
        <p:txBody>
          <a:bodyPr/>
          <a:lstStyle>
            <a:lvl1pPr>
              <a:defRPr/>
            </a:lvl1pPr>
          </a:lstStyle>
          <a:p>
            <a:pPr>
              <a:defRPr/>
            </a:pPr>
            <a:fld id="{A9B2CD49-1919-4964-90A4-259CDEC32119}" type="datetime1">
              <a:rPr lang="hu-HU"/>
              <a:pPr>
                <a:defRPr/>
              </a:pPr>
              <a:t>2017. 10. 10.</a:t>
            </a:fld>
            <a:endParaRPr lang="hu-HU"/>
          </a:p>
        </p:txBody>
      </p:sp>
      <p:sp>
        <p:nvSpPr>
          <p:cNvPr id="6" name="Rectangle 6"/>
          <p:cNvSpPr>
            <a:spLocks noGrp="1" noChangeArrowheads="1"/>
          </p:cNvSpPr>
          <p:nvPr>
            <p:ph type="sldNum" sz="quarter" idx="12"/>
          </p:nvPr>
        </p:nvSpPr>
        <p:spPr>
          <a:ln/>
        </p:spPr>
        <p:txBody>
          <a:bodyPr/>
          <a:lstStyle>
            <a:lvl1pPr>
              <a:defRPr/>
            </a:lvl1pPr>
          </a:lstStyle>
          <a:p>
            <a:pPr>
              <a:defRPr/>
            </a:pPr>
            <a:fld id="{FF7A1BCD-5FBE-4792-92FD-9CF5D72F317F}" type="slidenum">
              <a:rPr lang="hu-HU"/>
              <a:pPr>
                <a:defRPr/>
              </a:pPr>
              <a:t>‹#›</a:t>
            </a:fld>
            <a:endParaRPr lang="hu-HU"/>
          </a:p>
        </p:txBody>
      </p:sp>
    </p:spTree>
    <p:extLst>
      <p:ext uri="{BB962C8B-B14F-4D97-AF65-F5344CB8AC3E}">
        <p14:creationId xmlns:p14="http://schemas.microsoft.com/office/powerpoint/2010/main" val="21177947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Rectangle 4"/>
          <p:cNvSpPr>
            <a:spLocks noGrp="1" noChangeArrowheads="1"/>
          </p:cNvSpPr>
          <p:nvPr>
            <p:ph type="dt" sz="half" idx="10"/>
          </p:nvPr>
        </p:nvSpPr>
        <p:spPr>
          <a:ln/>
        </p:spPr>
        <p:txBody>
          <a:bodyPr/>
          <a:lstStyle>
            <a:lvl1pPr>
              <a:defRPr/>
            </a:lvl1pPr>
          </a:lstStyle>
          <a:p>
            <a:pPr>
              <a:defRPr/>
            </a:pPr>
            <a:fld id="{BE440FD4-4CCA-4A88-A9F2-C5D146978889}" type="datetime1">
              <a:rPr lang="hu-HU"/>
              <a:pPr>
                <a:defRPr/>
              </a:pPr>
              <a:t>2017. 10. 10.</a:t>
            </a:fld>
            <a:endParaRPr lang="hu-HU"/>
          </a:p>
        </p:txBody>
      </p:sp>
      <p:sp>
        <p:nvSpPr>
          <p:cNvPr id="6" name="Rectangle 6"/>
          <p:cNvSpPr>
            <a:spLocks noGrp="1" noChangeArrowheads="1"/>
          </p:cNvSpPr>
          <p:nvPr>
            <p:ph type="sldNum" sz="quarter" idx="12"/>
          </p:nvPr>
        </p:nvSpPr>
        <p:spPr>
          <a:ln/>
        </p:spPr>
        <p:txBody>
          <a:bodyPr/>
          <a:lstStyle>
            <a:lvl1pPr>
              <a:defRPr/>
            </a:lvl1pPr>
          </a:lstStyle>
          <a:p>
            <a:pPr>
              <a:defRPr/>
            </a:pPr>
            <a:fld id="{48547EE9-A778-45BB-9A99-84E95DA33F85}" type="slidenum">
              <a:rPr lang="hu-HU"/>
              <a:pPr>
                <a:defRPr/>
              </a:pPr>
              <a:t>‹#›</a:t>
            </a:fld>
            <a:endParaRPr lang="hu-HU"/>
          </a:p>
        </p:txBody>
      </p:sp>
    </p:spTree>
    <p:extLst>
      <p:ext uri="{BB962C8B-B14F-4D97-AF65-F5344CB8AC3E}">
        <p14:creationId xmlns:p14="http://schemas.microsoft.com/office/powerpoint/2010/main" val="1075934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Rectangle 4"/>
          <p:cNvSpPr>
            <a:spLocks noGrp="1" noChangeArrowheads="1"/>
          </p:cNvSpPr>
          <p:nvPr>
            <p:ph type="dt" sz="half" idx="10"/>
          </p:nvPr>
        </p:nvSpPr>
        <p:spPr>
          <a:ln/>
        </p:spPr>
        <p:txBody>
          <a:bodyPr/>
          <a:lstStyle>
            <a:lvl1pPr>
              <a:defRPr/>
            </a:lvl1pPr>
          </a:lstStyle>
          <a:p>
            <a:pPr>
              <a:defRPr/>
            </a:pPr>
            <a:fld id="{9338ED6A-45C6-4589-B20F-EEAA77888306}" type="datetime1">
              <a:rPr lang="hu-HU"/>
              <a:pPr>
                <a:defRPr/>
              </a:pPr>
              <a:t>2017. 10. 10.</a:t>
            </a:fld>
            <a:endParaRPr lang="hu-HU"/>
          </a:p>
        </p:txBody>
      </p:sp>
      <p:sp>
        <p:nvSpPr>
          <p:cNvPr id="6" name="Rectangle 6"/>
          <p:cNvSpPr>
            <a:spLocks noGrp="1" noChangeArrowheads="1"/>
          </p:cNvSpPr>
          <p:nvPr>
            <p:ph type="sldNum" sz="quarter" idx="12"/>
          </p:nvPr>
        </p:nvSpPr>
        <p:spPr>
          <a:ln/>
        </p:spPr>
        <p:txBody>
          <a:bodyPr/>
          <a:lstStyle>
            <a:lvl1pPr>
              <a:defRPr/>
            </a:lvl1pPr>
          </a:lstStyle>
          <a:p>
            <a:pPr>
              <a:defRPr/>
            </a:pPr>
            <a:fld id="{4FC7D629-8381-438F-8509-DB3B4ACB3A60}" type="slidenum">
              <a:rPr lang="hu-HU"/>
              <a:pPr>
                <a:defRPr/>
              </a:pPr>
              <a:t>‹#›</a:t>
            </a:fld>
            <a:endParaRPr lang="hu-HU"/>
          </a:p>
        </p:txBody>
      </p:sp>
    </p:spTree>
    <p:extLst>
      <p:ext uri="{BB962C8B-B14F-4D97-AF65-F5344CB8AC3E}">
        <p14:creationId xmlns:p14="http://schemas.microsoft.com/office/powerpoint/2010/main" val="30190606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Rectangle 4"/>
          <p:cNvSpPr>
            <a:spLocks noGrp="1" noChangeArrowheads="1"/>
          </p:cNvSpPr>
          <p:nvPr>
            <p:ph type="dt" sz="half" idx="10"/>
          </p:nvPr>
        </p:nvSpPr>
        <p:spPr>
          <a:ln/>
        </p:spPr>
        <p:txBody>
          <a:bodyPr/>
          <a:lstStyle>
            <a:lvl1pPr>
              <a:defRPr/>
            </a:lvl1pPr>
          </a:lstStyle>
          <a:p>
            <a:pPr>
              <a:defRPr/>
            </a:pPr>
            <a:fld id="{37D09138-5F32-4EC8-AF5B-92EF935E8425}" type="datetime1">
              <a:rPr lang="hu-HU"/>
              <a:pPr>
                <a:defRPr/>
              </a:pPr>
              <a:t>2017. 10. 10.</a:t>
            </a:fld>
            <a:endParaRPr lang="hu-HU"/>
          </a:p>
        </p:txBody>
      </p:sp>
      <p:sp>
        <p:nvSpPr>
          <p:cNvPr id="6" name="Rectangle 6"/>
          <p:cNvSpPr>
            <a:spLocks noGrp="1" noChangeArrowheads="1"/>
          </p:cNvSpPr>
          <p:nvPr>
            <p:ph type="sldNum" sz="quarter" idx="12"/>
          </p:nvPr>
        </p:nvSpPr>
        <p:spPr>
          <a:ln/>
        </p:spPr>
        <p:txBody>
          <a:bodyPr/>
          <a:lstStyle>
            <a:lvl1pPr>
              <a:defRPr/>
            </a:lvl1pPr>
          </a:lstStyle>
          <a:p>
            <a:pPr>
              <a:defRPr/>
            </a:pPr>
            <a:fld id="{A981E0D3-1961-4C49-A27D-D45484A9B146}" type="slidenum">
              <a:rPr lang="hu-HU"/>
              <a:pPr>
                <a:defRPr/>
              </a:pPr>
              <a:t>‹#›</a:t>
            </a:fld>
            <a:endParaRPr lang="hu-HU"/>
          </a:p>
        </p:txBody>
      </p:sp>
    </p:spTree>
    <p:extLst>
      <p:ext uri="{BB962C8B-B14F-4D97-AF65-F5344CB8AC3E}">
        <p14:creationId xmlns:p14="http://schemas.microsoft.com/office/powerpoint/2010/main" val="30910882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smtClean="0"/>
              <a:t>Mintaszöveg szerkesztése</a:t>
            </a:r>
          </a:p>
        </p:txBody>
      </p:sp>
      <p:sp>
        <p:nvSpPr>
          <p:cNvPr id="4" name="Rectangle 4"/>
          <p:cNvSpPr>
            <a:spLocks noGrp="1" noChangeArrowheads="1"/>
          </p:cNvSpPr>
          <p:nvPr>
            <p:ph type="dt" sz="half" idx="10"/>
          </p:nvPr>
        </p:nvSpPr>
        <p:spPr>
          <a:ln/>
        </p:spPr>
        <p:txBody>
          <a:bodyPr/>
          <a:lstStyle>
            <a:lvl1pPr>
              <a:defRPr/>
            </a:lvl1pPr>
          </a:lstStyle>
          <a:p>
            <a:pPr>
              <a:defRPr/>
            </a:pPr>
            <a:fld id="{91996C01-B692-4047-9A38-993169199694}" type="datetime1">
              <a:rPr lang="hu-HU"/>
              <a:pPr>
                <a:defRPr/>
              </a:pPr>
              <a:t>2017. 10. 10.</a:t>
            </a:fld>
            <a:endParaRPr lang="hu-HU"/>
          </a:p>
        </p:txBody>
      </p:sp>
      <p:sp>
        <p:nvSpPr>
          <p:cNvPr id="6" name="Rectangle 6"/>
          <p:cNvSpPr>
            <a:spLocks noGrp="1" noChangeArrowheads="1"/>
          </p:cNvSpPr>
          <p:nvPr>
            <p:ph type="sldNum" sz="quarter" idx="12"/>
          </p:nvPr>
        </p:nvSpPr>
        <p:spPr>
          <a:ln/>
        </p:spPr>
        <p:txBody>
          <a:bodyPr/>
          <a:lstStyle>
            <a:lvl1pPr>
              <a:defRPr/>
            </a:lvl1pPr>
          </a:lstStyle>
          <a:p>
            <a:pPr>
              <a:defRPr/>
            </a:pPr>
            <a:fld id="{C90FCF51-3E4F-4086-83E5-7CA47EE9BCE8}" type="slidenum">
              <a:rPr lang="hu-HU"/>
              <a:pPr>
                <a:defRPr/>
              </a:pPr>
              <a:t>‹#›</a:t>
            </a:fld>
            <a:endParaRPr lang="hu-HU"/>
          </a:p>
        </p:txBody>
      </p:sp>
    </p:spTree>
    <p:extLst>
      <p:ext uri="{BB962C8B-B14F-4D97-AF65-F5344CB8AC3E}">
        <p14:creationId xmlns:p14="http://schemas.microsoft.com/office/powerpoint/2010/main" val="3594511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Rectangle 4"/>
          <p:cNvSpPr>
            <a:spLocks noGrp="1" noChangeArrowheads="1"/>
          </p:cNvSpPr>
          <p:nvPr>
            <p:ph type="dt" sz="half" idx="10"/>
          </p:nvPr>
        </p:nvSpPr>
        <p:spPr>
          <a:ln/>
        </p:spPr>
        <p:txBody>
          <a:bodyPr/>
          <a:lstStyle>
            <a:lvl1pPr>
              <a:defRPr/>
            </a:lvl1pPr>
          </a:lstStyle>
          <a:p>
            <a:pPr>
              <a:defRPr/>
            </a:pPr>
            <a:fld id="{05BD5A5A-21A8-4DAC-80BF-487A7B074823}" type="datetime1">
              <a:rPr lang="hu-HU"/>
              <a:pPr>
                <a:defRPr/>
              </a:pPr>
              <a:t>2017. 10. 10.</a:t>
            </a:fld>
            <a:endParaRPr lang="hu-HU"/>
          </a:p>
        </p:txBody>
      </p:sp>
      <p:sp>
        <p:nvSpPr>
          <p:cNvPr id="7" name="Rectangle 6"/>
          <p:cNvSpPr>
            <a:spLocks noGrp="1" noChangeArrowheads="1"/>
          </p:cNvSpPr>
          <p:nvPr>
            <p:ph type="sldNum" sz="quarter" idx="12"/>
          </p:nvPr>
        </p:nvSpPr>
        <p:spPr>
          <a:ln/>
        </p:spPr>
        <p:txBody>
          <a:bodyPr/>
          <a:lstStyle>
            <a:lvl1pPr>
              <a:defRPr/>
            </a:lvl1pPr>
          </a:lstStyle>
          <a:p>
            <a:pPr>
              <a:defRPr/>
            </a:pPr>
            <a:fld id="{9DFE0D38-B802-4F0F-9707-718881472ABC}" type="slidenum">
              <a:rPr lang="hu-HU"/>
              <a:pPr>
                <a:defRPr/>
              </a:pPr>
              <a:t>‹#›</a:t>
            </a:fld>
            <a:endParaRPr lang="hu-HU"/>
          </a:p>
        </p:txBody>
      </p:sp>
    </p:spTree>
    <p:extLst>
      <p:ext uri="{BB962C8B-B14F-4D97-AF65-F5344CB8AC3E}">
        <p14:creationId xmlns:p14="http://schemas.microsoft.com/office/powerpoint/2010/main" val="101995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Rectangle 4"/>
          <p:cNvSpPr>
            <a:spLocks noGrp="1" noChangeArrowheads="1"/>
          </p:cNvSpPr>
          <p:nvPr>
            <p:ph type="dt" sz="half" idx="10"/>
          </p:nvPr>
        </p:nvSpPr>
        <p:spPr>
          <a:ln/>
        </p:spPr>
        <p:txBody>
          <a:bodyPr/>
          <a:lstStyle>
            <a:lvl1pPr>
              <a:defRPr/>
            </a:lvl1pPr>
          </a:lstStyle>
          <a:p>
            <a:pPr>
              <a:defRPr/>
            </a:pPr>
            <a:fld id="{BE73DA41-B420-4DA9-9335-257917A17F83}" type="datetime1">
              <a:rPr lang="hu-HU"/>
              <a:pPr>
                <a:defRPr/>
              </a:pPr>
              <a:t>2017. 10. 10.</a:t>
            </a:fld>
            <a:endParaRPr lang="hu-HU"/>
          </a:p>
        </p:txBody>
      </p:sp>
      <p:sp>
        <p:nvSpPr>
          <p:cNvPr id="9" name="Rectangle 6"/>
          <p:cNvSpPr>
            <a:spLocks noGrp="1" noChangeArrowheads="1"/>
          </p:cNvSpPr>
          <p:nvPr>
            <p:ph type="sldNum" sz="quarter" idx="12"/>
          </p:nvPr>
        </p:nvSpPr>
        <p:spPr>
          <a:ln/>
        </p:spPr>
        <p:txBody>
          <a:bodyPr/>
          <a:lstStyle>
            <a:lvl1pPr>
              <a:defRPr/>
            </a:lvl1pPr>
          </a:lstStyle>
          <a:p>
            <a:pPr>
              <a:defRPr/>
            </a:pPr>
            <a:fld id="{7EF37D37-D035-47BE-A1E4-F4F29755DA09}" type="slidenum">
              <a:rPr lang="hu-HU"/>
              <a:pPr>
                <a:defRPr/>
              </a:pPr>
              <a:t>‹#›</a:t>
            </a:fld>
            <a:endParaRPr lang="hu-HU"/>
          </a:p>
        </p:txBody>
      </p:sp>
    </p:spTree>
    <p:extLst>
      <p:ext uri="{BB962C8B-B14F-4D97-AF65-F5344CB8AC3E}">
        <p14:creationId xmlns:p14="http://schemas.microsoft.com/office/powerpoint/2010/main" val="3683193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Rectangle 4"/>
          <p:cNvSpPr>
            <a:spLocks noGrp="1" noChangeArrowheads="1"/>
          </p:cNvSpPr>
          <p:nvPr>
            <p:ph type="dt" sz="half" idx="10"/>
          </p:nvPr>
        </p:nvSpPr>
        <p:spPr>
          <a:ln/>
        </p:spPr>
        <p:txBody>
          <a:bodyPr/>
          <a:lstStyle>
            <a:lvl1pPr>
              <a:defRPr/>
            </a:lvl1pPr>
          </a:lstStyle>
          <a:p>
            <a:pPr>
              <a:defRPr/>
            </a:pPr>
            <a:fld id="{AD95975B-1A07-4D95-83F0-3D4985D9B9EF}" type="datetime1">
              <a:rPr lang="hu-HU"/>
              <a:pPr>
                <a:defRPr/>
              </a:pPr>
              <a:t>2017. 10. 10.</a:t>
            </a:fld>
            <a:endParaRPr lang="hu-HU"/>
          </a:p>
        </p:txBody>
      </p:sp>
      <p:sp>
        <p:nvSpPr>
          <p:cNvPr id="5" name="Rectangle 6"/>
          <p:cNvSpPr>
            <a:spLocks noGrp="1" noChangeArrowheads="1"/>
          </p:cNvSpPr>
          <p:nvPr>
            <p:ph type="sldNum" sz="quarter" idx="12"/>
          </p:nvPr>
        </p:nvSpPr>
        <p:spPr>
          <a:ln/>
        </p:spPr>
        <p:txBody>
          <a:bodyPr/>
          <a:lstStyle>
            <a:lvl1pPr>
              <a:defRPr/>
            </a:lvl1pPr>
          </a:lstStyle>
          <a:p>
            <a:pPr>
              <a:defRPr/>
            </a:pPr>
            <a:fld id="{80CDC1D7-F1DD-47C9-B3E9-74AA2E3C1449}" type="slidenum">
              <a:rPr lang="hu-HU"/>
              <a:pPr>
                <a:defRPr/>
              </a:pPr>
              <a:t>‹#›</a:t>
            </a:fld>
            <a:endParaRPr lang="hu-HU"/>
          </a:p>
        </p:txBody>
      </p:sp>
    </p:spTree>
    <p:extLst>
      <p:ext uri="{BB962C8B-B14F-4D97-AF65-F5344CB8AC3E}">
        <p14:creationId xmlns:p14="http://schemas.microsoft.com/office/powerpoint/2010/main" val="13944715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59CEF28-9282-4003-84A5-9D3869C55C56}" type="datetime1">
              <a:rPr lang="hu-HU"/>
              <a:pPr>
                <a:defRPr/>
              </a:pPr>
              <a:t>2017. 10. 10.</a:t>
            </a:fld>
            <a:endParaRPr lang="hu-HU"/>
          </a:p>
        </p:txBody>
      </p:sp>
      <p:sp>
        <p:nvSpPr>
          <p:cNvPr id="4" name="Rectangle 6"/>
          <p:cNvSpPr>
            <a:spLocks noGrp="1" noChangeArrowheads="1"/>
          </p:cNvSpPr>
          <p:nvPr>
            <p:ph type="sldNum" sz="quarter" idx="12"/>
          </p:nvPr>
        </p:nvSpPr>
        <p:spPr>
          <a:ln/>
        </p:spPr>
        <p:txBody>
          <a:bodyPr/>
          <a:lstStyle>
            <a:lvl1pPr>
              <a:defRPr/>
            </a:lvl1pPr>
          </a:lstStyle>
          <a:p>
            <a:pPr>
              <a:defRPr/>
            </a:pPr>
            <a:fld id="{9FB21144-A2E6-42A8-8517-EC00EB5B40A5}" type="slidenum">
              <a:rPr lang="hu-HU"/>
              <a:pPr>
                <a:defRPr/>
              </a:pPr>
              <a:t>‹#›</a:t>
            </a:fld>
            <a:endParaRPr lang="hu-HU"/>
          </a:p>
        </p:txBody>
      </p:sp>
    </p:spTree>
    <p:extLst>
      <p:ext uri="{BB962C8B-B14F-4D97-AF65-F5344CB8AC3E}">
        <p14:creationId xmlns:p14="http://schemas.microsoft.com/office/powerpoint/2010/main" val="1515750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fld id="{6DBFA1E3-903C-448C-A7A0-2B5824A9D606}" type="datetime1">
              <a:rPr lang="hu-HU"/>
              <a:pPr>
                <a:defRPr/>
              </a:pPr>
              <a:t>2017. 10. 10.</a:t>
            </a:fld>
            <a:endParaRPr lang="hu-HU"/>
          </a:p>
        </p:txBody>
      </p:sp>
      <p:sp>
        <p:nvSpPr>
          <p:cNvPr id="7" name="Rectangle 6"/>
          <p:cNvSpPr>
            <a:spLocks noGrp="1" noChangeArrowheads="1"/>
          </p:cNvSpPr>
          <p:nvPr>
            <p:ph type="sldNum" sz="quarter" idx="12"/>
          </p:nvPr>
        </p:nvSpPr>
        <p:spPr>
          <a:ln/>
        </p:spPr>
        <p:txBody>
          <a:bodyPr/>
          <a:lstStyle>
            <a:lvl1pPr>
              <a:defRPr/>
            </a:lvl1pPr>
          </a:lstStyle>
          <a:p>
            <a:pPr>
              <a:defRPr/>
            </a:pPr>
            <a:fld id="{64B15EB3-7BFD-48AD-90DB-4022216785C0}" type="slidenum">
              <a:rPr lang="hu-HU"/>
              <a:pPr>
                <a:defRPr/>
              </a:pPr>
              <a:t>‹#›</a:t>
            </a:fld>
            <a:endParaRPr lang="hu-HU"/>
          </a:p>
        </p:txBody>
      </p:sp>
    </p:spTree>
    <p:extLst>
      <p:ext uri="{BB962C8B-B14F-4D97-AF65-F5344CB8AC3E}">
        <p14:creationId xmlns:p14="http://schemas.microsoft.com/office/powerpoint/2010/main" val="42778384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smtClean="0"/>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fld id="{95D716B3-B52A-485F-A6E5-412EACB0F827}" type="datetime1">
              <a:rPr lang="hu-HU"/>
              <a:pPr>
                <a:defRPr/>
              </a:pPr>
              <a:t>2017. 10. 10.</a:t>
            </a:fld>
            <a:endParaRPr lang="hu-HU"/>
          </a:p>
        </p:txBody>
      </p:sp>
      <p:sp>
        <p:nvSpPr>
          <p:cNvPr id="7" name="Rectangle 6"/>
          <p:cNvSpPr>
            <a:spLocks noGrp="1" noChangeArrowheads="1"/>
          </p:cNvSpPr>
          <p:nvPr>
            <p:ph type="sldNum" sz="quarter" idx="12"/>
          </p:nvPr>
        </p:nvSpPr>
        <p:spPr>
          <a:ln/>
        </p:spPr>
        <p:txBody>
          <a:bodyPr/>
          <a:lstStyle>
            <a:lvl1pPr>
              <a:defRPr/>
            </a:lvl1pPr>
          </a:lstStyle>
          <a:p>
            <a:pPr>
              <a:defRPr/>
            </a:pPr>
            <a:fld id="{A71F70E8-0BB4-4D60-A396-3A12B0B1BA6B}" type="slidenum">
              <a:rPr lang="hu-HU"/>
              <a:pPr>
                <a:defRPr/>
              </a:pPr>
              <a:t>‹#›</a:t>
            </a:fld>
            <a:endParaRPr lang="hu-HU"/>
          </a:p>
        </p:txBody>
      </p:sp>
    </p:spTree>
    <p:extLst>
      <p:ext uri="{BB962C8B-B14F-4D97-AF65-F5344CB8AC3E}">
        <p14:creationId xmlns:p14="http://schemas.microsoft.com/office/powerpoint/2010/main" val="693592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hu-HU" dirty="0" smtClean="0"/>
              <a:t>Mintacím szerkesztése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lvl="0"/>
            <a:r>
              <a:rPr lang="hu-HU" dirty="0" smtClean="0"/>
              <a:t>Mintaszöveg szerkesztése</a:t>
            </a:r>
          </a:p>
          <a:p>
            <a:pPr lvl="1"/>
            <a:r>
              <a:rPr lang="hu-HU" dirty="0" smtClean="0"/>
              <a:t>Második szint</a:t>
            </a:r>
          </a:p>
          <a:p>
            <a:pPr lvl="2"/>
            <a:r>
              <a:rPr lang="hu-HU" dirty="0" smtClean="0"/>
              <a:t>Harmadik szint</a:t>
            </a:r>
          </a:p>
          <a:p>
            <a:pPr lvl="3"/>
            <a:r>
              <a:rPr lang="hu-HU" dirty="0" smtClean="0"/>
              <a:t>Negyedik szint</a:t>
            </a:r>
          </a:p>
          <a:p>
            <a:pPr lvl="4"/>
            <a:r>
              <a:rPr lang="hu-HU" dirty="0" smtClean="0"/>
              <a:t>Ötödik szint</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D67B01"/>
                </a:solidFill>
              </a:defRPr>
            </a:lvl1pPr>
          </a:lstStyle>
          <a:p>
            <a:pPr>
              <a:defRPr/>
            </a:pPr>
            <a:fld id="{24980C78-955E-4BFE-8A70-C528FE1D0B01}" type="datetime1">
              <a:rPr lang="hu-HU" smtClean="0"/>
              <a:pPr>
                <a:defRPr/>
              </a:pPr>
              <a:t>2017. 10. 10.</a:t>
            </a:fld>
            <a:endParaRPr lang="hu-H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D67B01"/>
                </a:solidFill>
              </a:defRPr>
            </a:lvl1pPr>
          </a:lstStyle>
          <a:p>
            <a:pPr>
              <a:defRPr/>
            </a:pPr>
            <a:fld id="{D69B9DE1-FF64-41EF-A340-55FE17E7C48A}" type="slidenum">
              <a:rPr lang="hu-HU" smtClean="0"/>
              <a:pPr>
                <a:defRPr/>
              </a:pPr>
              <a:t>‹#›</a:t>
            </a:fld>
            <a:endParaRPr lang="hu-HU" dirty="0"/>
          </a:p>
        </p:txBody>
      </p:sp>
      <p:pic>
        <p:nvPicPr>
          <p:cNvPr id="7" name="Kép 6"/>
          <p:cNvPicPr/>
          <p:nvPr userDrawn="1"/>
        </p:nvPicPr>
        <p:blipFill rotWithShape="1">
          <a:blip r:embed="rId13" cstate="print">
            <a:extLst>
              <a:ext uri="{28A0092B-C50C-407E-A947-70E740481C1C}">
                <a14:useLocalDpi xmlns:a14="http://schemas.microsoft.com/office/drawing/2010/main" val="0"/>
              </a:ext>
            </a:extLst>
          </a:blip>
          <a:srcRect l="4740" t="8545" r="3768" b="-1"/>
          <a:stretch/>
        </p:blipFill>
        <p:spPr bwMode="auto">
          <a:xfrm>
            <a:off x="3563888" y="6237805"/>
            <a:ext cx="1944216" cy="548680"/>
          </a:xfrm>
          <a:prstGeom prst="rect">
            <a:avLst/>
          </a:prstGeom>
          <a:ln>
            <a:noFill/>
          </a:ln>
          <a:extLst>
            <a:ext uri="{53640926-AAD7-44D8-BBD7-CCE9431645EC}">
              <a14:shadowObscured xmlns:a14="http://schemas.microsoft.com/office/drawing/2010/main"/>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p:txStyles>
    <p:titleStyle>
      <a:lvl1pPr algn="ctr" rtl="0" eaLnBrk="0" fontAlgn="base" hangingPunct="0">
        <a:spcBef>
          <a:spcPct val="0"/>
        </a:spcBef>
        <a:spcAft>
          <a:spcPct val="0"/>
        </a:spcAft>
        <a:defRPr sz="4400">
          <a:solidFill>
            <a:srgbClr val="D67B01"/>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404040"/>
          </a:solidFill>
          <a:latin typeface="+mn-lt"/>
          <a:ea typeface="+mn-ea"/>
          <a:cs typeface="+mn-cs"/>
        </a:defRPr>
      </a:lvl1pPr>
      <a:lvl2pPr marL="742950" indent="-285750" algn="l" rtl="0" eaLnBrk="0" fontAlgn="base" hangingPunct="0">
        <a:spcBef>
          <a:spcPct val="20000"/>
        </a:spcBef>
        <a:spcAft>
          <a:spcPct val="0"/>
        </a:spcAft>
        <a:buChar char="–"/>
        <a:defRPr sz="2800">
          <a:solidFill>
            <a:srgbClr val="404040"/>
          </a:solidFill>
          <a:latin typeface="+mn-lt"/>
        </a:defRPr>
      </a:lvl2pPr>
      <a:lvl3pPr marL="1143000" indent="-228600" algn="l" rtl="0" eaLnBrk="0" fontAlgn="base" hangingPunct="0">
        <a:spcBef>
          <a:spcPct val="20000"/>
        </a:spcBef>
        <a:spcAft>
          <a:spcPct val="0"/>
        </a:spcAft>
        <a:buChar char="•"/>
        <a:defRPr sz="2400">
          <a:solidFill>
            <a:srgbClr val="404040"/>
          </a:solidFill>
          <a:latin typeface="+mn-lt"/>
        </a:defRPr>
      </a:lvl3pPr>
      <a:lvl4pPr marL="1600200" indent="-228600" algn="l" rtl="0" eaLnBrk="0" fontAlgn="base" hangingPunct="0">
        <a:spcBef>
          <a:spcPct val="20000"/>
        </a:spcBef>
        <a:spcAft>
          <a:spcPct val="0"/>
        </a:spcAft>
        <a:buChar char="–"/>
        <a:defRPr sz="2000">
          <a:solidFill>
            <a:srgbClr val="404040"/>
          </a:solidFill>
          <a:latin typeface="+mn-lt"/>
        </a:defRPr>
      </a:lvl4pPr>
      <a:lvl5pPr marL="2057400" indent="-228600" algn="l" rtl="0" eaLnBrk="0" fontAlgn="base" hangingPunct="0">
        <a:spcBef>
          <a:spcPct val="20000"/>
        </a:spcBef>
        <a:spcAft>
          <a:spcPct val="0"/>
        </a:spcAft>
        <a:buChar char="»"/>
        <a:defRPr sz="2000">
          <a:solidFill>
            <a:srgbClr val="404040"/>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stvanjanos.toth@crcb.e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bit.ly/2jzzdZj" TargetMode="External"/><Relationship Id="rId3" Type="http://schemas.openxmlformats.org/officeDocument/2006/relationships/hyperlink" Target="http://repec.iza.org/dp4939.pdf" TargetMode="External"/><Relationship Id="rId7" Type="http://schemas.openxmlformats.org/officeDocument/2006/relationships/hyperlink" Target="http://bit.ly/1Yc7zQ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bit.ly/1QSUOER" TargetMode="External"/><Relationship Id="rId5" Type="http://schemas.openxmlformats.org/officeDocument/2006/relationships/hyperlink" Target="http://bit.ly/1TBpQDa" TargetMode="External"/><Relationship Id="rId4" Type="http://schemas.openxmlformats.org/officeDocument/2006/relationships/hyperlink" Target="http://bit.ly/2aDRYM7"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bit.ly/2iWZSUd"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bit.ly/2dA9XlI" TargetMode="External"/><Relationship Id="rId5" Type="http://schemas.openxmlformats.org/officeDocument/2006/relationships/hyperlink" Target="http://bit.ly/2b8p8kW" TargetMode="External"/><Relationship Id="rId4" Type="http://schemas.openxmlformats.org/officeDocument/2006/relationships/hyperlink" Target="http://bit.ly/2ahOOJg"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crcb.eu/"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0" y="1628800"/>
            <a:ext cx="9144000" cy="2043096"/>
          </a:xfrm>
        </p:spPr>
        <p:txBody>
          <a:bodyPr>
            <a:normAutofit/>
          </a:bodyPr>
          <a:lstStyle/>
          <a:p>
            <a:r>
              <a:rPr lang="hu-HU" sz="2400" dirty="0" err="1" smtClean="0"/>
              <a:t>Intensity</a:t>
            </a:r>
            <a:r>
              <a:rPr lang="hu-HU" sz="2400" dirty="0" smtClean="0"/>
              <a:t> of </a:t>
            </a:r>
            <a:r>
              <a:rPr lang="hu-HU" sz="2400" dirty="0" err="1" smtClean="0"/>
              <a:t>Competiton</a:t>
            </a:r>
            <a:r>
              <a:rPr lang="hu-HU" sz="2400" dirty="0" smtClean="0"/>
              <a:t>, </a:t>
            </a:r>
            <a:r>
              <a:rPr lang="hu-HU" sz="2400" dirty="0" err="1" smtClean="0"/>
              <a:t>Corruption</a:t>
            </a:r>
            <a:r>
              <a:rPr lang="hu-HU" sz="2400" dirty="0" smtClean="0"/>
              <a:t> </a:t>
            </a:r>
            <a:r>
              <a:rPr lang="hu-HU" sz="2400" dirty="0" err="1" smtClean="0"/>
              <a:t>Risk</a:t>
            </a:r>
            <a:r>
              <a:rPr lang="hu-HU" sz="2400" dirty="0" smtClean="0"/>
              <a:t> </a:t>
            </a:r>
            <a:r>
              <a:rPr lang="en-US" sz="2400" dirty="0" smtClean="0"/>
              <a:t>and </a:t>
            </a:r>
            <a:r>
              <a:rPr lang="hu-HU" sz="2400" dirty="0" smtClean="0"/>
              <a:t/>
            </a:r>
            <a:br>
              <a:rPr lang="hu-HU" sz="2400" dirty="0" smtClean="0"/>
            </a:br>
            <a:r>
              <a:rPr lang="hu-HU" sz="2400" dirty="0" smtClean="0"/>
              <a:t>E</a:t>
            </a:r>
            <a:r>
              <a:rPr lang="en-US" sz="2400" dirty="0" err="1" smtClean="0"/>
              <a:t>stimated</a:t>
            </a:r>
            <a:r>
              <a:rPr lang="en-US" sz="2400" dirty="0" smtClean="0"/>
              <a:t> </a:t>
            </a:r>
            <a:r>
              <a:rPr lang="hu-HU" sz="2400" dirty="0" smtClean="0"/>
              <a:t>D</a:t>
            </a:r>
            <a:r>
              <a:rPr lang="en-US" sz="2400" dirty="0" err="1" smtClean="0"/>
              <a:t>irect</a:t>
            </a:r>
            <a:r>
              <a:rPr lang="en-US" sz="2400" dirty="0" smtClean="0"/>
              <a:t> </a:t>
            </a:r>
            <a:r>
              <a:rPr lang="hu-HU" sz="2400" dirty="0" smtClean="0"/>
              <a:t>S</a:t>
            </a:r>
            <a:r>
              <a:rPr lang="en-US" sz="2400" dirty="0" err="1" smtClean="0"/>
              <a:t>ocial</a:t>
            </a:r>
            <a:r>
              <a:rPr lang="en-US" sz="2400" dirty="0" smtClean="0"/>
              <a:t> </a:t>
            </a:r>
            <a:r>
              <a:rPr lang="hu-HU" sz="2400" dirty="0" smtClean="0"/>
              <a:t>L</a:t>
            </a:r>
            <a:r>
              <a:rPr lang="en-US" sz="2400" dirty="0" err="1" smtClean="0"/>
              <a:t>oss</a:t>
            </a:r>
            <a:r>
              <a:rPr lang="en-US" sz="2400" dirty="0" smtClean="0"/>
              <a:t> </a:t>
            </a:r>
            <a:r>
              <a:rPr lang="hu-HU" sz="2400" dirty="0" smtClean="0"/>
              <a:t/>
            </a:r>
            <a:br>
              <a:rPr lang="hu-HU" sz="2400" dirty="0" smtClean="0"/>
            </a:br>
            <a:r>
              <a:rPr lang="en-US" sz="2400" dirty="0" smtClean="0"/>
              <a:t>in </a:t>
            </a:r>
            <a:r>
              <a:rPr lang="hu-HU" sz="2400" dirty="0" smtClean="0"/>
              <a:t>P</a:t>
            </a:r>
            <a:r>
              <a:rPr lang="en-US" sz="2400" dirty="0" err="1" smtClean="0"/>
              <a:t>ublic</a:t>
            </a:r>
            <a:r>
              <a:rPr lang="en-US" sz="2400" dirty="0" smtClean="0"/>
              <a:t> </a:t>
            </a:r>
            <a:r>
              <a:rPr lang="hu-HU" sz="2400" dirty="0" smtClean="0"/>
              <a:t>P</a:t>
            </a:r>
            <a:r>
              <a:rPr lang="en-US" sz="2400" dirty="0" err="1" smtClean="0"/>
              <a:t>rocurement</a:t>
            </a:r>
            <a:r>
              <a:rPr lang="en-US" sz="2400" dirty="0" smtClean="0"/>
              <a:t> </a:t>
            </a:r>
            <a:r>
              <a:rPr lang="en-US" sz="2400" dirty="0"/>
              <a:t>of Zagreb - </a:t>
            </a:r>
            <a:r>
              <a:rPr lang="en-US" sz="2400" dirty="0" smtClean="0"/>
              <a:t>2011-2016</a:t>
            </a:r>
            <a:endParaRPr lang="en-GB" sz="2400" i="1" dirty="0"/>
          </a:p>
        </p:txBody>
      </p:sp>
      <p:sp>
        <p:nvSpPr>
          <p:cNvPr id="3" name="Alcím 2"/>
          <p:cNvSpPr>
            <a:spLocks noGrp="1"/>
          </p:cNvSpPr>
          <p:nvPr>
            <p:ph type="subTitle" idx="1"/>
          </p:nvPr>
        </p:nvSpPr>
        <p:spPr>
          <a:xfrm>
            <a:off x="291724" y="3933056"/>
            <a:ext cx="8424936" cy="792088"/>
          </a:xfrm>
        </p:spPr>
        <p:txBody>
          <a:bodyPr>
            <a:normAutofit fontScale="32500" lnSpcReduction="20000"/>
          </a:bodyPr>
          <a:lstStyle/>
          <a:p>
            <a:r>
              <a:rPr lang="hu-HU" sz="7000" dirty="0" smtClean="0"/>
              <a:t>Tóth, István János &amp; Hajdu, Miklós</a:t>
            </a:r>
          </a:p>
          <a:p>
            <a:pPr algn="l"/>
            <a:endParaRPr lang="hu-HU" sz="2600" dirty="0" smtClean="0"/>
          </a:p>
          <a:p>
            <a:pPr algn="l"/>
            <a:r>
              <a:rPr lang="hu-HU" sz="4300" dirty="0" smtClean="0"/>
              <a:t>*: CRCB, </a:t>
            </a:r>
            <a:r>
              <a:rPr lang="hu-HU" sz="4300" dirty="0" err="1" smtClean="0">
                <a:hlinkClick r:id="rId3"/>
              </a:rPr>
              <a:t>istvanjanos.toth</a:t>
            </a:r>
            <a:r>
              <a:rPr lang="hu-HU" sz="4300" dirty="0" smtClean="0">
                <a:hlinkClick r:id="rId3"/>
              </a:rPr>
              <a:t>@</a:t>
            </a:r>
            <a:r>
              <a:rPr lang="hu-HU" sz="4300" dirty="0" err="1" smtClean="0">
                <a:hlinkClick r:id="rId3"/>
              </a:rPr>
              <a:t>crcb.eu</a:t>
            </a:r>
            <a:r>
              <a:rPr lang="hu-HU" sz="4300" dirty="0" smtClean="0"/>
              <a:t> </a:t>
            </a:r>
            <a:endParaRPr lang="en-GB" sz="4300" dirty="0"/>
          </a:p>
        </p:txBody>
      </p:sp>
      <p:sp>
        <p:nvSpPr>
          <p:cNvPr id="4" name="Dátum helye 3"/>
          <p:cNvSpPr>
            <a:spLocks noGrp="1"/>
          </p:cNvSpPr>
          <p:nvPr>
            <p:ph type="dt" sz="half" idx="10"/>
          </p:nvPr>
        </p:nvSpPr>
        <p:spPr/>
        <p:txBody>
          <a:bodyPr/>
          <a:lstStyle/>
          <a:p>
            <a:pPr>
              <a:defRPr/>
            </a:pPr>
            <a:fld id="{A9B2CD49-1919-4964-90A4-259CDEC32119}"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FF7A1BCD-5FBE-4792-92FD-9CF5D72F317F}" type="slidenum">
              <a:rPr lang="hu-HU" smtClean="0"/>
              <a:pPr>
                <a:defRPr/>
              </a:pPr>
              <a:t>1</a:t>
            </a:fld>
            <a:endParaRPr lang="hu-HU"/>
          </a:p>
        </p:txBody>
      </p:sp>
      <p:sp>
        <p:nvSpPr>
          <p:cNvPr id="7" name="Szövegdoboz 6"/>
          <p:cNvSpPr txBox="1"/>
          <p:nvPr/>
        </p:nvSpPr>
        <p:spPr>
          <a:xfrm>
            <a:off x="755576" y="4986304"/>
            <a:ext cx="7344816" cy="923330"/>
          </a:xfrm>
          <a:prstGeom prst="rect">
            <a:avLst/>
          </a:prstGeom>
          <a:noFill/>
        </p:spPr>
        <p:txBody>
          <a:bodyPr wrap="square" rtlCol="0">
            <a:spAutoFit/>
          </a:bodyPr>
          <a:lstStyle/>
          <a:p>
            <a:pPr algn="ctr"/>
            <a:r>
              <a:rPr lang="hu-HU" dirty="0" err="1" smtClean="0"/>
              <a:t>October</a:t>
            </a:r>
            <a:r>
              <a:rPr lang="hu-HU" dirty="0" smtClean="0"/>
              <a:t> 10th</a:t>
            </a:r>
            <a:r>
              <a:rPr lang="fr-FR" dirty="0" smtClean="0"/>
              <a:t> </a:t>
            </a:r>
            <a:r>
              <a:rPr lang="hu-HU" dirty="0" smtClean="0"/>
              <a:t>2017</a:t>
            </a:r>
          </a:p>
          <a:p>
            <a:pPr algn="ctr"/>
            <a:r>
              <a:rPr lang="hu-HU" dirty="0" smtClean="0"/>
              <a:t>CMS</a:t>
            </a:r>
            <a:br>
              <a:rPr lang="hu-HU" dirty="0" smtClean="0"/>
            </a:br>
            <a:r>
              <a:rPr lang="hu-HU" dirty="0" err="1" smtClean="0"/>
              <a:t>Zagreb</a:t>
            </a:r>
            <a:endParaRPr lang="en-GB" dirty="0"/>
          </a:p>
        </p:txBody>
      </p:sp>
      <p:pic>
        <p:nvPicPr>
          <p:cNvPr id="9" name="Kép 8"/>
          <p:cNvPicPr/>
          <p:nvPr/>
        </p:nvPicPr>
        <p:blipFill rotWithShape="1">
          <a:blip r:embed="rId4" cstate="print">
            <a:extLst>
              <a:ext uri="{28A0092B-C50C-407E-A947-70E740481C1C}">
                <a14:useLocalDpi xmlns:a14="http://schemas.microsoft.com/office/drawing/2010/main" val="0"/>
              </a:ext>
            </a:extLst>
          </a:blip>
          <a:srcRect l="1351" t="3279" r="1201" b="3805"/>
          <a:stretch/>
        </p:blipFill>
        <p:spPr bwMode="auto">
          <a:xfrm>
            <a:off x="2201004" y="212006"/>
            <a:ext cx="4747260" cy="124333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91385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936104"/>
          </a:xfrm>
        </p:spPr>
        <p:txBody>
          <a:bodyPr>
            <a:noAutofit/>
          </a:bodyPr>
          <a:lstStyle/>
          <a:p>
            <a:r>
              <a:rPr lang="en-US" sz="2800" dirty="0" smtClean="0"/>
              <a:t>Share </a:t>
            </a:r>
            <a:r>
              <a:rPr lang="en-US" sz="2800" dirty="0"/>
              <a:t>of tenders without competition (</a:t>
            </a:r>
            <a:r>
              <a:rPr lang="en-US" sz="2800" dirty="0" smtClean="0"/>
              <a:t>SB</a:t>
            </a:r>
            <a:r>
              <a:rPr lang="hu-HU" sz="2800" dirty="0" smtClean="0"/>
              <a:t>=1</a:t>
            </a:r>
            <a:r>
              <a:rPr lang="en-US" sz="2800" dirty="0" smtClean="0"/>
              <a:t>) </a:t>
            </a:r>
            <a:r>
              <a:rPr lang="hu-HU" sz="2800" dirty="0" err="1" smtClean="0"/>
              <a:t>in</a:t>
            </a:r>
            <a:r>
              <a:rPr lang="hu-HU" sz="2800" dirty="0" smtClean="0"/>
              <a:t> </a:t>
            </a:r>
            <a:r>
              <a:rPr lang="hu-HU" sz="2800" dirty="0" err="1" smtClean="0"/>
              <a:t>selected</a:t>
            </a:r>
            <a:r>
              <a:rPr lang="hu-HU" sz="2800" dirty="0" smtClean="0"/>
              <a:t> European </a:t>
            </a:r>
            <a:r>
              <a:rPr lang="hu-HU" sz="2800" dirty="0" err="1" smtClean="0"/>
              <a:t>capitals</a:t>
            </a:r>
            <a:r>
              <a:rPr lang="en-US" sz="2800" dirty="0"/>
              <a:t>, 2006-15, N = </a:t>
            </a:r>
            <a:r>
              <a:rPr lang="en-US" sz="2800" dirty="0" smtClean="0"/>
              <a:t>3,407,027</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10</a:t>
            </a:fld>
            <a:endParaRPr lang="hu-HU"/>
          </a:p>
        </p:txBody>
      </p:sp>
      <p:graphicFrame>
        <p:nvGraphicFramePr>
          <p:cNvPr id="9" name="Diagram 8"/>
          <p:cNvGraphicFramePr/>
          <p:nvPr>
            <p:extLst>
              <p:ext uri="{D42A27DB-BD31-4B8C-83A1-F6EECF244321}">
                <p14:modId xmlns:p14="http://schemas.microsoft.com/office/powerpoint/2010/main" val="2092764031"/>
              </p:ext>
            </p:extLst>
          </p:nvPr>
        </p:nvGraphicFramePr>
        <p:xfrm>
          <a:off x="755576" y="1700808"/>
          <a:ext cx="7344816"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30841270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1076226"/>
          </a:xfrm>
        </p:spPr>
        <p:txBody>
          <a:bodyPr>
            <a:noAutofit/>
          </a:bodyPr>
          <a:lstStyle/>
          <a:p>
            <a:r>
              <a:rPr lang="en-US" sz="2800" dirty="0" smtClean="0"/>
              <a:t>Share </a:t>
            </a:r>
            <a:r>
              <a:rPr lang="en-US" sz="2800" dirty="0"/>
              <a:t>of tenders without competition (</a:t>
            </a:r>
            <a:r>
              <a:rPr lang="en-US" sz="2800" dirty="0" smtClean="0"/>
              <a:t>SB</a:t>
            </a:r>
            <a:r>
              <a:rPr lang="hu-HU" sz="2800" dirty="0" smtClean="0"/>
              <a:t>=1</a:t>
            </a:r>
            <a:r>
              <a:rPr lang="en-US" sz="2800" dirty="0" smtClean="0"/>
              <a:t>) </a:t>
            </a:r>
            <a:r>
              <a:rPr lang="hu-HU" sz="2800" dirty="0" err="1" smtClean="0"/>
              <a:t>in</a:t>
            </a:r>
            <a:r>
              <a:rPr lang="hu-HU" sz="2800" dirty="0" smtClean="0"/>
              <a:t> City of </a:t>
            </a:r>
            <a:r>
              <a:rPr lang="hu-HU" sz="2800" dirty="0" err="1" smtClean="0"/>
              <a:t>Zagreb</a:t>
            </a:r>
            <a:r>
              <a:rPr lang="hu-HU" sz="2800" dirty="0" smtClean="0"/>
              <a:t> and </a:t>
            </a:r>
            <a:r>
              <a:rPr lang="hu-HU" sz="2800" dirty="0" err="1" smtClean="0"/>
              <a:t>Zagreb</a:t>
            </a:r>
            <a:r>
              <a:rPr lang="hu-HU" sz="2800" dirty="0" smtClean="0"/>
              <a:t> Holding</a:t>
            </a:r>
            <a:r>
              <a:rPr lang="en-US" sz="2800" dirty="0" smtClean="0"/>
              <a:t>, 20</a:t>
            </a:r>
            <a:r>
              <a:rPr lang="hu-HU" sz="2800" dirty="0" smtClean="0"/>
              <a:t>11</a:t>
            </a:r>
            <a:r>
              <a:rPr lang="en-US" sz="2800" dirty="0" smtClean="0"/>
              <a:t>-1</a:t>
            </a:r>
            <a:r>
              <a:rPr lang="hu-HU" sz="2800" dirty="0" smtClean="0"/>
              <a:t>6</a:t>
            </a:r>
            <a:r>
              <a:rPr lang="en-US" sz="2800" dirty="0"/>
              <a:t>, 2011-16, %, </a:t>
            </a:r>
            <a:r>
              <a:rPr lang="hu-HU" sz="2800" dirty="0" smtClean="0"/>
              <a:t/>
            </a:r>
            <a:br>
              <a:rPr lang="hu-HU" sz="2800" dirty="0" smtClean="0"/>
            </a:br>
            <a:r>
              <a:rPr lang="en-US" sz="2800" dirty="0" smtClean="0"/>
              <a:t>N </a:t>
            </a:r>
            <a:r>
              <a:rPr lang="en-US" sz="2800" dirty="0"/>
              <a:t>= 5,922</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11</a:t>
            </a:fld>
            <a:endParaRPr lang="hu-HU"/>
          </a:p>
        </p:txBody>
      </p:sp>
      <p:graphicFrame>
        <p:nvGraphicFramePr>
          <p:cNvPr id="7" name="Chart 30"/>
          <p:cNvGraphicFramePr/>
          <p:nvPr>
            <p:extLst>
              <p:ext uri="{D42A27DB-BD31-4B8C-83A1-F6EECF244321}">
                <p14:modId xmlns:p14="http://schemas.microsoft.com/office/powerpoint/2010/main" val="2757581324"/>
              </p:ext>
            </p:extLst>
          </p:nvPr>
        </p:nvGraphicFramePr>
        <p:xfrm>
          <a:off x="755576" y="1552898"/>
          <a:ext cx="7344816" cy="439638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9113579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0" indent="0">
              <a:buNone/>
            </a:pPr>
            <a:r>
              <a:rPr lang="hu-HU" dirty="0" smtClean="0">
                <a:solidFill>
                  <a:schemeClr val="tx2">
                    <a:lumMod val="65000"/>
                    <a:lumOff val="35000"/>
                  </a:schemeClr>
                </a:solidFill>
              </a:rPr>
              <a:t>2.	T</a:t>
            </a:r>
            <a:r>
              <a:rPr lang="en-US" dirty="0" smtClean="0">
                <a:solidFill>
                  <a:schemeClr val="tx2">
                    <a:lumMod val="65000"/>
                    <a:lumOff val="35000"/>
                  </a:schemeClr>
                </a:solidFill>
              </a:rPr>
              <a:t>he </a:t>
            </a:r>
            <a:r>
              <a:rPr lang="hu-HU" dirty="0" err="1" smtClean="0">
                <a:solidFill>
                  <a:schemeClr val="tx2">
                    <a:lumMod val="65000"/>
                    <a:lumOff val="35000"/>
                  </a:schemeClr>
                </a:solidFill>
              </a:rPr>
              <a:t>intensity</a:t>
            </a:r>
            <a:r>
              <a:rPr lang="hu-HU" dirty="0" smtClean="0">
                <a:solidFill>
                  <a:schemeClr val="tx2">
                    <a:lumMod val="65000"/>
                    <a:lumOff val="35000"/>
                  </a:schemeClr>
                </a:solidFill>
              </a:rPr>
              <a:t> of </a:t>
            </a:r>
            <a:r>
              <a:rPr lang="en-US" dirty="0" err="1" smtClean="0">
                <a:solidFill>
                  <a:schemeClr val="tx2">
                    <a:lumMod val="65000"/>
                    <a:lumOff val="35000"/>
                  </a:schemeClr>
                </a:solidFill>
              </a:rPr>
              <a:t>compet</a:t>
            </a:r>
            <a:r>
              <a:rPr lang="hu-HU" dirty="0" err="1" smtClean="0">
                <a:solidFill>
                  <a:schemeClr val="tx2">
                    <a:lumMod val="65000"/>
                    <a:lumOff val="35000"/>
                  </a:schemeClr>
                </a:solidFill>
              </a:rPr>
              <a:t>ition</a:t>
            </a:r>
            <a:r>
              <a:rPr lang="hu-HU" dirty="0" smtClean="0">
                <a:solidFill>
                  <a:schemeClr val="tx2">
                    <a:lumMod val="65000"/>
                    <a:lumOff val="35000"/>
                  </a:schemeClr>
                </a:solidFill>
              </a:rPr>
              <a:t> (ICI) 	</a:t>
            </a:r>
            <a:r>
              <a:rPr lang="en-US" dirty="0" smtClean="0">
                <a:solidFill>
                  <a:schemeClr val="tx2">
                    <a:lumMod val="65000"/>
                    <a:lumOff val="35000"/>
                  </a:schemeClr>
                </a:solidFill>
              </a:rPr>
              <a:t>decreased considerably</a:t>
            </a:r>
            <a:r>
              <a:rPr lang="hu-HU" dirty="0" smtClean="0">
                <a:solidFill>
                  <a:schemeClr val="tx2">
                    <a:lumMod val="65000"/>
                    <a:lumOff val="35000"/>
                  </a:schemeClr>
                </a:solidFill>
              </a:rPr>
              <a:t> </a:t>
            </a:r>
            <a:r>
              <a:rPr lang="en-US" dirty="0" smtClean="0">
                <a:solidFill>
                  <a:schemeClr val="tx2">
                    <a:lumMod val="65000"/>
                    <a:lumOff val="35000"/>
                  </a:schemeClr>
                </a:solidFill>
              </a:rPr>
              <a:t>from </a:t>
            </a:r>
            <a:r>
              <a:rPr lang="en-US" dirty="0">
                <a:solidFill>
                  <a:schemeClr val="tx2">
                    <a:lumMod val="65000"/>
                    <a:lumOff val="35000"/>
                  </a:schemeClr>
                </a:solidFill>
              </a:rPr>
              <a:t>0.65 to 0.55 </a:t>
            </a:r>
            <a:r>
              <a:rPr lang="hu-HU" dirty="0" smtClean="0">
                <a:solidFill>
                  <a:schemeClr val="tx2">
                    <a:lumMod val="65000"/>
                    <a:lumOff val="35000"/>
                  </a:schemeClr>
                </a:solidFill>
              </a:rPr>
              <a:t>	</a:t>
            </a:r>
            <a:r>
              <a:rPr lang="hu-HU" dirty="0" err="1" smtClean="0">
                <a:solidFill>
                  <a:schemeClr val="tx2">
                    <a:lumMod val="65000"/>
                    <a:lumOff val="35000"/>
                  </a:schemeClr>
                </a:solidFill>
              </a:rPr>
              <a:t>points</a:t>
            </a:r>
            <a:r>
              <a:rPr lang="hu-HU" dirty="0" smtClean="0">
                <a:solidFill>
                  <a:schemeClr val="tx2">
                    <a:lumMod val="65000"/>
                    <a:lumOff val="35000"/>
                  </a:schemeClr>
                </a:solidFill>
              </a:rPr>
              <a:t> d</a:t>
            </a:r>
            <a:r>
              <a:rPr lang="en-US" dirty="0" err="1" smtClean="0">
                <a:solidFill>
                  <a:schemeClr val="tx2">
                    <a:lumMod val="65000"/>
                    <a:lumOff val="35000"/>
                  </a:schemeClr>
                </a:solidFill>
              </a:rPr>
              <a:t>uring</a:t>
            </a:r>
            <a:r>
              <a:rPr lang="en-US" dirty="0" smtClean="0">
                <a:solidFill>
                  <a:schemeClr val="tx2">
                    <a:lumMod val="65000"/>
                    <a:lumOff val="35000"/>
                  </a:schemeClr>
                </a:solidFill>
              </a:rPr>
              <a:t> </a:t>
            </a:r>
            <a:r>
              <a:rPr lang="en-US" dirty="0">
                <a:solidFill>
                  <a:schemeClr val="tx2">
                    <a:lumMod val="65000"/>
                    <a:lumOff val="35000"/>
                  </a:schemeClr>
                </a:solidFill>
              </a:rPr>
              <a:t>the </a:t>
            </a:r>
            <a:r>
              <a:rPr lang="en-US" dirty="0" smtClean="0">
                <a:solidFill>
                  <a:schemeClr val="tx2">
                    <a:lumMod val="65000"/>
                    <a:lumOff val="35000"/>
                  </a:schemeClr>
                </a:solidFill>
              </a:rPr>
              <a:t>period</a:t>
            </a:r>
            <a:r>
              <a:rPr lang="hu-HU" dirty="0" smtClean="0">
                <a:solidFill>
                  <a:schemeClr val="tx2">
                    <a:lumMod val="65000"/>
                    <a:lumOff val="35000"/>
                  </a:schemeClr>
                </a:solidFill>
              </a:rPr>
              <a:t>.</a:t>
            </a:r>
          </a:p>
          <a:p>
            <a:pPr marL="0" indent="0">
              <a:buNone/>
            </a:pPr>
            <a:r>
              <a:rPr lang="hu-HU" dirty="0" smtClean="0">
                <a:solidFill>
                  <a:schemeClr val="tx2">
                    <a:lumMod val="65000"/>
                    <a:lumOff val="35000"/>
                  </a:schemeClr>
                </a:solidFill>
              </a:rPr>
              <a:t>			 [0 </a:t>
            </a:r>
            <a:r>
              <a:rPr lang="en-US" dirty="0" smtClean="0">
                <a:solidFill>
                  <a:schemeClr val="tx2">
                    <a:lumMod val="65000"/>
                    <a:lumOff val="35000"/>
                  </a:schemeClr>
                </a:solidFill>
              </a:rPr>
              <a:t>≤</a:t>
            </a:r>
            <a:r>
              <a:rPr lang="hu-HU" dirty="0" smtClean="0">
                <a:solidFill>
                  <a:schemeClr val="tx2">
                    <a:lumMod val="65000"/>
                    <a:lumOff val="35000"/>
                  </a:schemeClr>
                </a:solidFill>
              </a:rPr>
              <a:t> ICI </a:t>
            </a:r>
            <a:r>
              <a:rPr lang="en-US" dirty="0" smtClean="0">
                <a:solidFill>
                  <a:schemeClr val="tx2">
                    <a:lumMod val="65000"/>
                    <a:lumOff val="35000"/>
                  </a:schemeClr>
                </a:solidFill>
              </a:rPr>
              <a:t>≤</a:t>
            </a:r>
            <a:r>
              <a:rPr lang="hu-HU" dirty="0" smtClean="0">
                <a:solidFill>
                  <a:schemeClr val="tx2">
                    <a:lumMod val="65000"/>
                    <a:lumOff val="35000"/>
                  </a:schemeClr>
                </a:solidFill>
              </a:rPr>
              <a:t> 1]</a:t>
            </a:r>
            <a:endParaRPr lang="en-US" dirty="0" smtClean="0">
              <a:solidFill>
                <a:schemeClr val="tx2">
                  <a:lumMod val="65000"/>
                  <a:lumOff val="35000"/>
                </a:schemeClr>
              </a:solidFill>
            </a:endParaRPr>
          </a:p>
          <a:p>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12</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20527597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1076226"/>
          </a:xfrm>
        </p:spPr>
        <p:txBody>
          <a:bodyPr>
            <a:noAutofit/>
          </a:bodyPr>
          <a:lstStyle/>
          <a:p>
            <a:r>
              <a:rPr lang="en-US" sz="2800" dirty="0" smtClean="0"/>
              <a:t>The </a:t>
            </a:r>
            <a:r>
              <a:rPr lang="en-US" sz="2800" dirty="0"/>
              <a:t>average value of Indicator of Competitive Intensity (ICI) by year, 2011-16, N = </a:t>
            </a:r>
            <a:r>
              <a:rPr lang="en-US" sz="2800" dirty="0" smtClean="0"/>
              <a:t>4,238</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13</a:t>
            </a:fld>
            <a:endParaRPr lang="hu-HU"/>
          </a:p>
        </p:txBody>
      </p:sp>
      <p:graphicFrame>
        <p:nvGraphicFramePr>
          <p:cNvPr id="9" name="Chart 1"/>
          <p:cNvGraphicFramePr/>
          <p:nvPr>
            <p:extLst>
              <p:ext uri="{D42A27DB-BD31-4B8C-83A1-F6EECF244321}">
                <p14:modId xmlns:p14="http://schemas.microsoft.com/office/powerpoint/2010/main" val="2145518762"/>
              </p:ext>
            </p:extLst>
          </p:nvPr>
        </p:nvGraphicFramePr>
        <p:xfrm>
          <a:off x="1475286" y="1693020"/>
          <a:ext cx="6264696" cy="404396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4295426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1076226"/>
          </a:xfrm>
        </p:spPr>
        <p:txBody>
          <a:bodyPr>
            <a:noAutofit/>
          </a:bodyPr>
          <a:lstStyle/>
          <a:p>
            <a:r>
              <a:rPr lang="en-US" sz="2800" dirty="0" smtClean="0"/>
              <a:t>The </a:t>
            </a:r>
            <a:r>
              <a:rPr lang="en-US" sz="2800" dirty="0"/>
              <a:t>average value of Indicator of Competitive Intensity (ICI) by year, 2011-16, N = </a:t>
            </a:r>
            <a:r>
              <a:rPr lang="en-US" sz="2800" dirty="0" smtClean="0"/>
              <a:t>4,238</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14</a:t>
            </a:fld>
            <a:endParaRPr lang="hu-HU"/>
          </a:p>
        </p:txBody>
      </p:sp>
      <p:graphicFrame>
        <p:nvGraphicFramePr>
          <p:cNvPr id="7" name="Chart 83"/>
          <p:cNvGraphicFramePr/>
          <p:nvPr>
            <p:extLst>
              <p:ext uri="{D42A27DB-BD31-4B8C-83A1-F6EECF244321}">
                <p14:modId xmlns:p14="http://schemas.microsoft.com/office/powerpoint/2010/main" val="2545486690"/>
              </p:ext>
            </p:extLst>
          </p:nvPr>
        </p:nvGraphicFramePr>
        <p:xfrm>
          <a:off x="2009775" y="1697990"/>
          <a:ext cx="5124450" cy="346202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42077964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1076226"/>
          </a:xfrm>
        </p:spPr>
        <p:txBody>
          <a:bodyPr>
            <a:noAutofit/>
          </a:bodyPr>
          <a:lstStyle/>
          <a:p>
            <a:r>
              <a:rPr lang="hu-HU" sz="2800" dirty="0" err="1" smtClean="0"/>
              <a:t>Intensity</a:t>
            </a:r>
            <a:r>
              <a:rPr lang="hu-HU" sz="2800" dirty="0" smtClean="0"/>
              <a:t> of </a:t>
            </a:r>
            <a:r>
              <a:rPr lang="hu-HU" sz="2800" dirty="0" err="1" smtClean="0"/>
              <a:t>Competition</a:t>
            </a:r>
            <a:r>
              <a:rPr lang="hu-HU" sz="2800" dirty="0" smtClean="0"/>
              <a:t> and </a:t>
            </a:r>
            <a:r>
              <a:rPr lang="hu-HU" sz="2800" dirty="0" err="1" smtClean="0"/>
              <a:t>Corruption</a:t>
            </a:r>
            <a:r>
              <a:rPr lang="hu-HU" sz="2800" dirty="0" smtClean="0"/>
              <a:t> </a:t>
            </a:r>
            <a:r>
              <a:rPr lang="hu-HU" sz="2800" dirty="0" err="1" smtClean="0"/>
              <a:t>Risk</a:t>
            </a:r>
            <a:r>
              <a:rPr lang="hu-HU" sz="2800" dirty="0" smtClean="0"/>
              <a:t> </a:t>
            </a:r>
            <a:r>
              <a:rPr lang="hu-HU" sz="2800" dirty="0" err="1" smtClean="0"/>
              <a:t>in</a:t>
            </a:r>
            <a:r>
              <a:rPr lang="hu-HU" sz="2800" dirty="0" smtClean="0"/>
              <a:t> </a:t>
            </a:r>
            <a:r>
              <a:rPr lang="hu-HU" sz="2800" dirty="0" err="1" smtClean="0"/>
              <a:t>selected</a:t>
            </a:r>
            <a:r>
              <a:rPr lang="hu-HU" sz="2800" dirty="0" smtClean="0"/>
              <a:t> European </a:t>
            </a:r>
            <a:r>
              <a:rPr lang="hu-HU" sz="2800" dirty="0" err="1" smtClean="0"/>
              <a:t>Capitals</a:t>
            </a:r>
            <a:r>
              <a:rPr lang="hu-HU" sz="2800" dirty="0" smtClean="0"/>
              <a:t> </a:t>
            </a:r>
            <a:r>
              <a:rPr lang="en-US" sz="2800" dirty="0" smtClean="0"/>
              <a:t>2006-15</a:t>
            </a:r>
            <a:r>
              <a:rPr lang="en-US" sz="2800" dirty="0"/>
              <a:t>, N = 3,407,027</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15</a:t>
            </a:fld>
            <a:endParaRPr lang="hu-HU"/>
          </a:p>
        </p:txBody>
      </p:sp>
      <p:graphicFrame>
        <p:nvGraphicFramePr>
          <p:cNvPr id="9" name="Diagram 8"/>
          <p:cNvGraphicFramePr/>
          <p:nvPr>
            <p:extLst>
              <p:ext uri="{D42A27DB-BD31-4B8C-83A1-F6EECF244321}">
                <p14:modId xmlns:p14="http://schemas.microsoft.com/office/powerpoint/2010/main" val="3281857847"/>
              </p:ext>
            </p:extLst>
          </p:nvPr>
        </p:nvGraphicFramePr>
        <p:xfrm>
          <a:off x="971600" y="1693020"/>
          <a:ext cx="6912768" cy="4328268"/>
        </p:xfrm>
        <a:graphic>
          <a:graphicData uri="http://schemas.openxmlformats.org/drawingml/2006/chart">
            <c:chart xmlns:c="http://schemas.openxmlformats.org/drawingml/2006/chart" xmlns:r="http://schemas.openxmlformats.org/officeDocument/2006/relationships" r:id="rId3"/>
          </a:graphicData>
        </a:graphic>
      </p:graphicFrame>
      <p:sp>
        <p:nvSpPr>
          <p:cNvPr id="10" name="Szövegdoboz 2"/>
          <p:cNvSpPr txBox="1">
            <a:spLocks noChangeArrowheads="1"/>
          </p:cNvSpPr>
          <p:nvPr/>
        </p:nvSpPr>
        <p:spPr bwMode="auto">
          <a:xfrm>
            <a:off x="6732240" y="4653136"/>
            <a:ext cx="529590" cy="19431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Zagreb</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1" name="Szövegdoboz 2"/>
          <p:cNvSpPr txBox="1">
            <a:spLocks noChangeArrowheads="1"/>
          </p:cNvSpPr>
          <p:nvPr/>
        </p:nvSpPr>
        <p:spPr bwMode="auto">
          <a:xfrm>
            <a:off x="6595854" y="4362095"/>
            <a:ext cx="58293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dirty="0" err="1">
                <a:effectLst/>
                <a:latin typeface="Verdana" panose="020B0604030504040204" pitchFamily="34" charset="0"/>
                <a:ea typeface="Times New Roman" panose="02020603050405020304" pitchFamily="18" charset="0"/>
                <a:cs typeface="Arial" panose="020B0604020202020204" pitchFamily="34" charset="0"/>
              </a:rPr>
              <a:t>Warsaw</a:t>
            </a:r>
            <a:endParaRPr lang="en-US" sz="1200" dirty="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2" name="Szövegdoboz 2"/>
          <p:cNvSpPr txBox="1">
            <a:spLocks noChangeArrowheads="1"/>
          </p:cNvSpPr>
          <p:nvPr/>
        </p:nvSpPr>
        <p:spPr bwMode="auto">
          <a:xfrm>
            <a:off x="5796136" y="3773764"/>
            <a:ext cx="60960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Ljubljana</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3" name="Szövegdoboz 2"/>
          <p:cNvSpPr txBox="1">
            <a:spLocks noChangeArrowheads="1"/>
          </p:cNvSpPr>
          <p:nvPr/>
        </p:nvSpPr>
        <p:spPr bwMode="auto">
          <a:xfrm>
            <a:off x="5868144" y="4181544"/>
            <a:ext cx="72771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Budapest</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4" name="Szövegdoboz 2"/>
          <p:cNvSpPr txBox="1">
            <a:spLocks noChangeArrowheads="1"/>
          </p:cNvSpPr>
          <p:nvPr/>
        </p:nvSpPr>
        <p:spPr bwMode="auto">
          <a:xfrm>
            <a:off x="5556106" y="4437970"/>
            <a:ext cx="54483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Prague</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5" name="Szövegdoboz 2"/>
          <p:cNvSpPr txBox="1">
            <a:spLocks noChangeArrowheads="1"/>
          </p:cNvSpPr>
          <p:nvPr/>
        </p:nvSpPr>
        <p:spPr bwMode="auto">
          <a:xfrm>
            <a:off x="5186536" y="2955005"/>
            <a:ext cx="60960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Rome</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6" name="Szövegdoboz 2"/>
          <p:cNvSpPr txBox="1">
            <a:spLocks noChangeArrowheads="1"/>
          </p:cNvSpPr>
          <p:nvPr/>
        </p:nvSpPr>
        <p:spPr bwMode="auto">
          <a:xfrm>
            <a:off x="3275856" y="2060848"/>
            <a:ext cx="60960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Berlin</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7" name="Szövegdoboz 2"/>
          <p:cNvSpPr txBox="1">
            <a:spLocks noChangeArrowheads="1"/>
          </p:cNvSpPr>
          <p:nvPr/>
        </p:nvSpPr>
        <p:spPr bwMode="auto">
          <a:xfrm>
            <a:off x="3595463" y="2539166"/>
            <a:ext cx="60960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Vienna</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8" name="Szövegdoboz 2"/>
          <p:cNvSpPr txBox="1">
            <a:spLocks noChangeArrowheads="1"/>
          </p:cNvSpPr>
          <p:nvPr/>
        </p:nvSpPr>
        <p:spPr bwMode="auto">
          <a:xfrm>
            <a:off x="3763820" y="3201648"/>
            <a:ext cx="609600" cy="2209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just">
              <a:spcBef>
                <a:spcPts val="0"/>
              </a:spcBef>
              <a:spcAft>
                <a:spcPts val="0"/>
              </a:spcAft>
            </a:pPr>
            <a:r>
              <a:rPr lang="hu-HU" sz="700">
                <a:effectLst/>
                <a:latin typeface="Verdana" panose="020B0604030504040204" pitchFamily="34" charset="0"/>
                <a:ea typeface="Times New Roman" panose="02020603050405020304" pitchFamily="18" charset="0"/>
                <a:cs typeface="Arial" panose="020B0604020202020204" pitchFamily="34" charset="0"/>
              </a:rPr>
              <a:t>Paris</a:t>
            </a:r>
            <a:endParaRPr lang="en-US" sz="1200">
              <a:effectLst/>
              <a:latin typeface="Verdana" panose="020B0604030504040204" pitchFamily="34" charset="0"/>
              <a:ea typeface="Times New Roman" panose="02020603050405020304" pitchFamily="18" charset="0"/>
              <a:cs typeface="Arial" panose="020B0604020202020204" pitchFamily="34" charset="0"/>
            </a:endParaRPr>
          </a:p>
        </p:txBody>
      </p:sp>
      <p:sp>
        <p:nvSpPr>
          <p:cNvPr id="19"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5417296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0" indent="0">
              <a:buNone/>
            </a:pPr>
            <a:r>
              <a:rPr lang="hu-HU" dirty="0" smtClean="0">
                <a:solidFill>
                  <a:schemeClr val="tx2">
                    <a:lumMod val="65000"/>
                    <a:lumOff val="35000"/>
                  </a:schemeClr>
                </a:solidFill>
              </a:rPr>
              <a:t>3. 	T</a:t>
            </a:r>
            <a:r>
              <a:rPr lang="en-US" dirty="0" smtClean="0">
                <a:solidFill>
                  <a:schemeClr val="tx2">
                    <a:lumMod val="65000"/>
                    <a:lumOff val="35000"/>
                  </a:schemeClr>
                </a:solidFill>
              </a:rPr>
              <a:t>he </a:t>
            </a:r>
            <a:r>
              <a:rPr lang="hu-HU" dirty="0" err="1" smtClean="0">
                <a:solidFill>
                  <a:schemeClr val="tx2">
                    <a:lumMod val="65000"/>
                    <a:lumOff val="35000"/>
                  </a:schemeClr>
                </a:solidFill>
              </a:rPr>
              <a:t>price</a:t>
            </a:r>
            <a:r>
              <a:rPr lang="hu-HU" dirty="0" smtClean="0">
                <a:solidFill>
                  <a:schemeClr val="tx2">
                    <a:lumMod val="65000"/>
                    <a:lumOff val="35000"/>
                  </a:schemeClr>
                </a:solidFill>
              </a:rPr>
              <a:t> </a:t>
            </a:r>
            <a:r>
              <a:rPr lang="hu-HU" dirty="0" err="1" smtClean="0">
                <a:solidFill>
                  <a:schemeClr val="tx2">
                    <a:lumMod val="65000"/>
                    <a:lumOff val="35000"/>
                  </a:schemeClr>
                </a:solidFill>
              </a:rPr>
              <a:t>distortion</a:t>
            </a:r>
            <a:r>
              <a:rPr lang="hu-HU" dirty="0" smtClean="0">
                <a:solidFill>
                  <a:schemeClr val="tx2">
                    <a:lumMod val="65000"/>
                    <a:lumOff val="35000"/>
                  </a:schemeClr>
                </a:solidFill>
              </a:rPr>
              <a:t> </a:t>
            </a:r>
            <a:r>
              <a:rPr lang="hu-HU" dirty="0" err="1" smtClean="0">
                <a:solidFill>
                  <a:schemeClr val="tx2">
                    <a:lumMod val="65000"/>
                    <a:lumOff val="35000"/>
                  </a:schemeClr>
                </a:solidFill>
              </a:rPr>
              <a:t>was</a:t>
            </a:r>
            <a:r>
              <a:rPr lang="hu-HU" dirty="0" smtClean="0">
                <a:solidFill>
                  <a:schemeClr val="tx2">
                    <a:lumMod val="65000"/>
                    <a:lumOff val="35000"/>
                  </a:schemeClr>
                </a:solidFill>
              </a:rPr>
              <a:t> </a:t>
            </a:r>
            <a:r>
              <a:rPr lang="hu-HU" dirty="0" err="1" smtClean="0">
                <a:solidFill>
                  <a:schemeClr val="tx2">
                    <a:lumMod val="65000"/>
                    <a:lumOff val="35000"/>
                  </a:schemeClr>
                </a:solidFill>
              </a:rPr>
              <a:t>high</a:t>
            </a:r>
            <a:r>
              <a:rPr lang="hu-HU" dirty="0" smtClean="0">
                <a:solidFill>
                  <a:schemeClr val="tx2">
                    <a:lumMod val="65000"/>
                    <a:lumOff val="35000"/>
                  </a:schemeClr>
                </a:solidFill>
              </a:rPr>
              <a:t> </a:t>
            </a:r>
            <a:r>
              <a:rPr lang="hu-HU" dirty="0" err="1" smtClean="0">
                <a:solidFill>
                  <a:schemeClr val="tx2">
                    <a:lumMod val="65000"/>
                    <a:lumOff val="35000"/>
                  </a:schemeClr>
                </a:solidFill>
              </a:rPr>
              <a:t>in</a:t>
            </a:r>
            <a:r>
              <a:rPr lang="hu-HU" dirty="0" smtClean="0">
                <a:solidFill>
                  <a:schemeClr val="tx2">
                    <a:lumMod val="65000"/>
                    <a:lumOff val="35000"/>
                  </a:schemeClr>
                </a:solidFill>
              </a:rPr>
              <a:t> 2013 and 	</a:t>
            </a:r>
            <a:r>
              <a:rPr lang="hu-HU" dirty="0" err="1" smtClean="0">
                <a:solidFill>
                  <a:schemeClr val="tx2">
                    <a:lumMod val="65000"/>
                    <a:lumOff val="35000"/>
                  </a:schemeClr>
                </a:solidFill>
              </a:rPr>
              <a:t>in</a:t>
            </a:r>
            <a:r>
              <a:rPr lang="hu-HU" dirty="0" smtClean="0">
                <a:solidFill>
                  <a:schemeClr val="tx2">
                    <a:lumMod val="65000"/>
                    <a:lumOff val="35000"/>
                  </a:schemeClr>
                </a:solidFill>
              </a:rPr>
              <a:t> 2015</a:t>
            </a:r>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16</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28841189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560486"/>
            <a:ext cx="8712968" cy="1644377"/>
          </a:xfrm>
        </p:spPr>
        <p:txBody>
          <a:bodyPr>
            <a:noAutofit/>
          </a:bodyPr>
          <a:lstStyle/>
          <a:p>
            <a:r>
              <a:rPr lang="en-US" sz="2800" dirty="0" smtClean="0"/>
              <a:t>The </a:t>
            </a:r>
            <a:r>
              <a:rPr lang="en-US" sz="2800" dirty="0"/>
              <a:t>weight of price distortion: the squared error (SE) of contract prices of PPZ from the theoretical (</a:t>
            </a:r>
            <a:r>
              <a:rPr lang="en-US" sz="2800" dirty="0" err="1"/>
              <a:t>Benford’s</a:t>
            </a:r>
            <a:r>
              <a:rPr lang="en-US" sz="2800" dirty="0"/>
              <a:t>) distribution by year</a:t>
            </a:r>
            <a:r>
              <a:rPr lang="en-US" sz="2800" dirty="0" smtClean="0"/>
              <a:t>,</a:t>
            </a:r>
            <a:r>
              <a:rPr lang="hu-HU" sz="2800" dirty="0" smtClean="0"/>
              <a:t> </a:t>
            </a:r>
            <a:r>
              <a:rPr lang="en-US" sz="2800" dirty="0" smtClean="0"/>
              <a:t>2011-16</a:t>
            </a:r>
            <a:r>
              <a:rPr lang="en-US" sz="2800" dirty="0"/>
              <a:t>, N = </a:t>
            </a:r>
            <a:r>
              <a:rPr lang="en-US" sz="2800" dirty="0" smtClean="0"/>
              <a:t>5,922</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17</a:t>
            </a:fld>
            <a:endParaRPr lang="hu-HU"/>
          </a:p>
        </p:txBody>
      </p:sp>
      <p:graphicFrame>
        <p:nvGraphicFramePr>
          <p:cNvPr id="7" name="Chart 88"/>
          <p:cNvGraphicFramePr/>
          <p:nvPr>
            <p:extLst>
              <p:ext uri="{D42A27DB-BD31-4B8C-83A1-F6EECF244321}">
                <p14:modId xmlns:p14="http://schemas.microsoft.com/office/powerpoint/2010/main" val="965704474"/>
              </p:ext>
            </p:extLst>
          </p:nvPr>
        </p:nvGraphicFramePr>
        <p:xfrm>
          <a:off x="1547664" y="1916831"/>
          <a:ext cx="6480720" cy="410445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5177310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560486"/>
            <a:ext cx="8712968" cy="1788394"/>
          </a:xfrm>
        </p:spPr>
        <p:txBody>
          <a:bodyPr>
            <a:noAutofit/>
          </a:bodyPr>
          <a:lstStyle/>
          <a:p>
            <a:r>
              <a:rPr lang="en-US" sz="2800" dirty="0"/>
              <a:t>The weight of price distortion: the squared error (SE) of contract prices of PPZ from the theoretical (</a:t>
            </a:r>
            <a:r>
              <a:rPr lang="en-US" sz="2800" dirty="0" err="1"/>
              <a:t>Benford’s</a:t>
            </a:r>
            <a:r>
              <a:rPr lang="en-US" sz="2800" dirty="0"/>
              <a:t>) distribution by </a:t>
            </a:r>
            <a:r>
              <a:rPr lang="en-US" sz="2800" dirty="0" smtClean="0"/>
              <a:t>sectors,</a:t>
            </a:r>
            <a:r>
              <a:rPr lang="hu-HU" sz="2800" dirty="0" smtClean="0"/>
              <a:t> </a:t>
            </a:r>
            <a:r>
              <a:rPr lang="en-US" sz="2800" dirty="0" smtClean="0"/>
              <a:t>2011-16</a:t>
            </a:r>
            <a:r>
              <a:rPr lang="en-US" sz="2800" dirty="0"/>
              <a:t>, </a:t>
            </a:r>
            <a:r>
              <a:rPr lang="hu-HU" sz="2800" dirty="0" smtClean="0"/>
              <a:t/>
            </a:r>
            <a:br>
              <a:rPr lang="hu-HU" sz="2800" dirty="0" smtClean="0"/>
            </a:br>
            <a:r>
              <a:rPr lang="en-US" sz="2800" dirty="0" smtClean="0"/>
              <a:t>N </a:t>
            </a:r>
            <a:r>
              <a:rPr lang="en-US" sz="2800" dirty="0"/>
              <a:t>= 5,922</a:t>
            </a:r>
            <a:br>
              <a:rPr lang="en-US" sz="2800" dirty="0"/>
            </a:b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18</a:t>
            </a:fld>
            <a:endParaRPr lang="hu-HU"/>
          </a:p>
        </p:txBody>
      </p:sp>
      <p:graphicFrame>
        <p:nvGraphicFramePr>
          <p:cNvPr id="9" name="Chart 89"/>
          <p:cNvGraphicFramePr/>
          <p:nvPr>
            <p:extLst>
              <p:ext uri="{D42A27DB-BD31-4B8C-83A1-F6EECF244321}">
                <p14:modId xmlns:p14="http://schemas.microsoft.com/office/powerpoint/2010/main" val="1313669213"/>
              </p:ext>
            </p:extLst>
          </p:nvPr>
        </p:nvGraphicFramePr>
        <p:xfrm>
          <a:off x="1691680" y="2192799"/>
          <a:ext cx="5832648" cy="384574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41433325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0" indent="0">
              <a:buNone/>
            </a:pPr>
            <a:r>
              <a:rPr lang="hu-HU" dirty="0" smtClean="0">
                <a:solidFill>
                  <a:schemeClr val="tx2">
                    <a:lumMod val="65000"/>
                    <a:lumOff val="35000"/>
                  </a:schemeClr>
                </a:solidFill>
              </a:rPr>
              <a:t>4. 	</a:t>
            </a:r>
            <a:r>
              <a:rPr lang="en-US" dirty="0" smtClean="0">
                <a:solidFill>
                  <a:schemeClr val="tx2">
                    <a:lumMod val="65000"/>
                    <a:lumOff val="35000"/>
                  </a:schemeClr>
                </a:solidFill>
              </a:rPr>
              <a:t>27</a:t>
            </a:r>
            <a:r>
              <a:rPr lang="en-US" dirty="0">
                <a:solidFill>
                  <a:schemeClr val="tx2">
                    <a:lumMod val="65000"/>
                    <a:lumOff val="35000"/>
                  </a:schemeClr>
                </a:solidFill>
              </a:rPr>
              <a:t>% of the </a:t>
            </a:r>
            <a:r>
              <a:rPr lang="hu-HU" dirty="0" err="1" smtClean="0">
                <a:solidFill>
                  <a:schemeClr val="tx2">
                    <a:lumMod val="65000"/>
                    <a:lumOff val="35000"/>
                  </a:schemeClr>
                </a:solidFill>
              </a:rPr>
              <a:t>aggregate</a:t>
            </a:r>
            <a:r>
              <a:rPr lang="hu-HU" dirty="0" smtClean="0">
                <a:solidFill>
                  <a:schemeClr val="tx2">
                    <a:lumMod val="65000"/>
                    <a:lumOff val="35000"/>
                  </a:schemeClr>
                </a:solidFill>
              </a:rPr>
              <a:t> </a:t>
            </a:r>
            <a:r>
              <a:rPr lang="hu-HU" dirty="0" err="1" smtClean="0">
                <a:solidFill>
                  <a:schemeClr val="tx2">
                    <a:lumMod val="65000"/>
                    <a:lumOff val="35000"/>
                  </a:schemeClr>
                </a:solidFill>
              </a:rPr>
              <a:t>contract</a:t>
            </a:r>
            <a:r>
              <a:rPr lang="hu-HU" dirty="0" smtClean="0">
                <a:solidFill>
                  <a:schemeClr val="tx2">
                    <a:lumMod val="65000"/>
                    <a:lumOff val="35000"/>
                  </a:schemeClr>
                </a:solidFill>
              </a:rPr>
              <a:t> </a:t>
            </a:r>
            <a:r>
              <a:rPr lang="hu-HU" dirty="0" err="1" smtClean="0">
                <a:solidFill>
                  <a:schemeClr val="tx2">
                    <a:lumMod val="65000"/>
                    <a:lumOff val="35000"/>
                  </a:schemeClr>
                </a:solidFill>
              </a:rPr>
              <a:t>value</a:t>
            </a:r>
            <a:r>
              <a:rPr lang="hu-HU" dirty="0" smtClean="0">
                <a:solidFill>
                  <a:schemeClr val="tx2">
                    <a:lumMod val="65000"/>
                    <a:lumOff val="35000"/>
                  </a:schemeClr>
                </a:solidFill>
              </a:rPr>
              <a:t> </a:t>
            </a:r>
            <a:r>
              <a:rPr lang="en-US" dirty="0" smtClean="0">
                <a:solidFill>
                  <a:schemeClr val="tx2">
                    <a:lumMod val="65000"/>
                    <a:lumOff val="35000"/>
                  </a:schemeClr>
                </a:solidFill>
              </a:rPr>
              <a:t>was </a:t>
            </a:r>
            <a:r>
              <a:rPr lang="hu-HU" dirty="0" smtClean="0">
                <a:solidFill>
                  <a:schemeClr val="tx2">
                    <a:lumMod val="65000"/>
                    <a:lumOff val="35000"/>
                  </a:schemeClr>
                </a:solidFill>
              </a:rPr>
              <a:t>	</a:t>
            </a:r>
            <a:r>
              <a:rPr lang="en-US" dirty="0" smtClean="0">
                <a:solidFill>
                  <a:schemeClr val="tx2">
                    <a:lumMod val="65000"/>
                    <a:lumOff val="35000"/>
                  </a:schemeClr>
                </a:solidFill>
              </a:rPr>
              <a:t>spent </a:t>
            </a:r>
            <a:r>
              <a:rPr lang="en-US" dirty="0">
                <a:solidFill>
                  <a:schemeClr val="tx2">
                    <a:lumMod val="65000"/>
                    <a:lumOff val="35000"/>
                  </a:schemeClr>
                </a:solidFill>
              </a:rPr>
              <a:t>without </a:t>
            </a:r>
            <a:r>
              <a:rPr lang="en-US" dirty="0" smtClean="0">
                <a:solidFill>
                  <a:schemeClr val="tx2">
                    <a:lumMod val="65000"/>
                    <a:lumOff val="35000"/>
                  </a:schemeClr>
                </a:solidFill>
              </a:rPr>
              <a:t>competition. </a:t>
            </a:r>
            <a:r>
              <a:rPr lang="hu-HU" dirty="0" smtClean="0">
                <a:solidFill>
                  <a:schemeClr val="tx2">
                    <a:lumMod val="65000"/>
                    <a:lumOff val="35000"/>
                  </a:schemeClr>
                </a:solidFill>
              </a:rPr>
              <a:t>B</a:t>
            </a:r>
            <a:r>
              <a:rPr lang="en-US" dirty="0" err="1" smtClean="0">
                <a:solidFill>
                  <a:schemeClr val="tx2">
                    <a:lumMod val="65000"/>
                    <a:lumOff val="35000"/>
                  </a:schemeClr>
                </a:solidFill>
              </a:rPr>
              <a:t>etween</a:t>
            </a:r>
            <a:r>
              <a:rPr lang="en-US" dirty="0" smtClean="0">
                <a:solidFill>
                  <a:schemeClr val="tx2">
                    <a:lumMod val="65000"/>
                    <a:lumOff val="35000"/>
                  </a:schemeClr>
                </a:solidFill>
              </a:rPr>
              <a:t> 2011</a:t>
            </a:r>
            <a:endParaRPr lang="hu-HU" dirty="0" smtClean="0">
              <a:solidFill>
                <a:schemeClr val="tx2">
                  <a:lumMod val="65000"/>
                  <a:lumOff val="35000"/>
                </a:schemeClr>
              </a:solidFill>
            </a:endParaRPr>
          </a:p>
          <a:p>
            <a:pPr marL="0" indent="0">
              <a:buNone/>
            </a:pPr>
            <a:r>
              <a:rPr lang="en-US" dirty="0" smtClean="0">
                <a:solidFill>
                  <a:schemeClr val="tx2">
                    <a:lumMod val="65000"/>
                    <a:lumOff val="35000"/>
                  </a:schemeClr>
                </a:solidFill>
              </a:rPr>
              <a:t> </a:t>
            </a:r>
            <a:r>
              <a:rPr lang="hu-HU" dirty="0" smtClean="0">
                <a:solidFill>
                  <a:schemeClr val="tx2">
                    <a:lumMod val="65000"/>
                    <a:lumOff val="35000"/>
                  </a:schemeClr>
                </a:solidFill>
              </a:rPr>
              <a:t>	</a:t>
            </a:r>
            <a:r>
              <a:rPr lang="en-US" dirty="0" smtClean="0">
                <a:solidFill>
                  <a:schemeClr val="tx2">
                    <a:lumMod val="65000"/>
                    <a:lumOff val="35000"/>
                  </a:schemeClr>
                </a:solidFill>
              </a:rPr>
              <a:t>and </a:t>
            </a:r>
            <a:r>
              <a:rPr lang="en-US" dirty="0">
                <a:solidFill>
                  <a:schemeClr val="tx2">
                    <a:lumMod val="65000"/>
                    <a:lumOff val="35000"/>
                  </a:schemeClr>
                </a:solidFill>
              </a:rPr>
              <a:t>2016 the competition </a:t>
            </a:r>
            <a:r>
              <a:rPr lang="en-US" dirty="0" smtClean="0">
                <a:solidFill>
                  <a:schemeClr val="tx2">
                    <a:lumMod val="65000"/>
                    <a:lumOff val="35000"/>
                  </a:schemeClr>
                </a:solidFill>
              </a:rPr>
              <a:t>practically </a:t>
            </a:r>
            <a:r>
              <a:rPr lang="en-US" dirty="0">
                <a:solidFill>
                  <a:schemeClr val="tx2">
                    <a:lumMod val="65000"/>
                    <a:lumOff val="35000"/>
                  </a:schemeClr>
                </a:solidFill>
              </a:rPr>
              <a:t>did </a:t>
            </a:r>
            <a:r>
              <a:rPr lang="hu-HU" dirty="0" smtClean="0">
                <a:solidFill>
                  <a:schemeClr val="tx2">
                    <a:lumMod val="65000"/>
                    <a:lumOff val="35000"/>
                  </a:schemeClr>
                </a:solidFill>
              </a:rPr>
              <a:t>	</a:t>
            </a:r>
            <a:r>
              <a:rPr lang="en-US" dirty="0" smtClean="0">
                <a:solidFill>
                  <a:schemeClr val="tx2">
                    <a:lumMod val="65000"/>
                    <a:lumOff val="35000"/>
                  </a:schemeClr>
                </a:solidFill>
              </a:rPr>
              <a:t>not </a:t>
            </a:r>
            <a:r>
              <a:rPr lang="en-US" dirty="0">
                <a:solidFill>
                  <a:schemeClr val="tx2">
                    <a:lumMod val="65000"/>
                    <a:lumOff val="35000"/>
                  </a:schemeClr>
                </a:solidFill>
              </a:rPr>
              <a:t>exist at more than the </a:t>
            </a:r>
            <a:r>
              <a:rPr lang="en-US" dirty="0" smtClean="0">
                <a:solidFill>
                  <a:schemeClr val="tx2">
                    <a:lumMod val="65000"/>
                    <a:lumOff val="35000"/>
                  </a:schemeClr>
                </a:solidFill>
              </a:rPr>
              <a:t>quarter </a:t>
            </a:r>
            <a:r>
              <a:rPr lang="en-US" dirty="0">
                <a:solidFill>
                  <a:schemeClr val="tx2">
                    <a:lumMod val="65000"/>
                    <a:lumOff val="35000"/>
                  </a:schemeClr>
                </a:solidFill>
              </a:rPr>
              <a:t>of public </a:t>
            </a:r>
            <a:r>
              <a:rPr lang="hu-HU" dirty="0" smtClean="0">
                <a:solidFill>
                  <a:schemeClr val="tx2">
                    <a:lumMod val="65000"/>
                    <a:lumOff val="35000"/>
                  </a:schemeClr>
                </a:solidFill>
              </a:rPr>
              <a:t>	</a:t>
            </a:r>
            <a:r>
              <a:rPr lang="en-US" dirty="0" smtClean="0">
                <a:solidFill>
                  <a:schemeClr val="tx2">
                    <a:lumMod val="65000"/>
                    <a:lumOff val="35000"/>
                  </a:schemeClr>
                </a:solidFill>
              </a:rPr>
              <a:t>money </a:t>
            </a:r>
            <a:r>
              <a:rPr lang="en-US" dirty="0">
                <a:solidFill>
                  <a:schemeClr val="tx2">
                    <a:lumMod val="65000"/>
                    <a:lumOff val="35000"/>
                  </a:schemeClr>
                </a:solidFill>
              </a:rPr>
              <a:t>spent on public </a:t>
            </a:r>
            <a:r>
              <a:rPr lang="en-US" dirty="0" smtClean="0">
                <a:solidFill>
                  <a:schemeClr val="tx2">
                    <a:lumMod val="65000"/>
                    <a:lumOff val="35000"/>
                  </a:schemeClr>
                </a:solidFill>
              </a:rPr>
              <a:t>procurement</a:t>
            </a:r>
            <a:r>
              <a:rPr lang="en-US" dirty="0">
                <a:solidFill>
                  <a:schemeClr val="tx2">
                    <a:lumMod val="65000"/>
                    <a:lumOff val="35000"/>
                  </a:schemeClr>
                </a:solidFill>
              </a:rPr>
              <a:t>. The </a:t>
            </a:r>
            <a:r>
              <a:rPr lang="hu-HU" dirty="0" smtClean="0">
                <a:solidFill>
                  <a:schemeClr val="tx2">
                    <a:lumMod val="65000"/>
                    <a:lumOff val="35000"/>
                  </a:schemeClr>
                </a:solidFill>
              </a:rPr>
              <a:t>	</a:t>
            </a:r>
            <a:r>
              <a:rPr lang="en-US" dirty="0" smtClean="0">
                <a:solidFill>
                  <a:schemeClr val="tx2">
                    <a:lumMod val="65000"/>
                    <a:lumOff val="35000"/>
                  </a:schemeClr>
                </a:solidFill>
              </a:rPr>
              <a:t>highest </a:t>
            </a:r>
            <a:r>
              <a:rPr lang="en-US" dirty="0">
                <a:solidFill>
                  <a:schemeClr val="tx2">
                    <a:lumMod val="65000"/>
                    <a:lumOff val="35000"/>
                  </a:schemeClr>
                </a:solidFill>
              </a:rPr>
              <a:t>value (43%) was </a:t>
            </a:r>
            <a:r>
              <a:rPr lang="hu-HU" dirty="0" smtClean="0">
                <a:solidFill>
                  <a:schemeClr val="tx2">
                    <a:lumMod val="65000"/>
                    <a:lumOff val="35000"/>
                  </a:schemeClr>
                </a:solidFill>
              </a:rPr>
              <a:t>	</a:t>
            </a:r>
            <a:r>
              <a:rPr lang="en-US" dirty="0" smtClean="0">
                <a:solidFill>
                  <a:schemeClr val="tx2">
                    <a:lumMod val="65000"/>
                    <a:lumOff val="35000"/>
                  </a:schemeClr>
                </a:solidFill>
              </a:rPr>
              <a:t>in </a:t>
            </a:r>
            <a:r>
              <a:rPr lang="en-US" dirty="0">
                <a:solidFill>
                  <a:schemeClr val="tx2">
                    <a:lumMod val="65000"/>
                    <a:lumOff val="35000"/>
                  </a:schemeClr>
                </a:solidFill>
              </a:rPr>
              <a:t>2011 and the </a:t>
            </a:r>
            <a:r>
              <a:rPr lang="hu-HU" smtClean="0">
                <a:solidFill>
                  <a:schemeClr val="tx2">
                    <a:lumMod val="65000"/>
                    <a:lumOff val="35000"/>
                  </a:schemeClr>
                </a:solidFill>
              </a:rPr>
              <a:t>	</a:t>
            </a:r>
            <a:r>
              <a:rPr lang="en-US" smtClean="0">
                <a:solidFill>
                  <a:schemeClr val="tx2">
                    <a:lumMod val="65000"/>
                    <a:lumOff val="35000"/>
                  </a:schemeClr>
                </a:solidFill>
              </a:rPr>
              <a:t>lowest </a:t>
            </a:r>
            <a:r>
              <a:rPr lang="en-US" dirty="0">
                <a:solidFill>
                  <a:schemeClr val="tx2">
                    <a:lumMod val="65000"/>
                    <a:lumOff val="35000"/>
                  </a:schemeClr>
                </a:solidFill>
              </a:rPr>
              <a:t>one (21%) in 2015.</a:t>
            </a:r>
            <a:r>
              <a:rPr lang="hu-HU" dirty="0" smtClean="0">
                <a:solidFill>
                  <a:schemeClr val="tx2">
                    <a:lumMod val="65000"/>
                    <a:lumOff val="35000"/>
                  </a:schemeClr>
                </a:solidFill>
              </a:rPr>
              <a:t>	</a:t>
            </a:r>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19</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36935669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868958"/>
          </a:xfrm>
        </p:spPr>
        <p:txBody>
          <a:bodyPr>
            <a:normAutofit/>
          </a:bodyPr>
          <a:lstStyle/>
          <a:p>
            <a:r>
              <a:rPr lang="hu-HU" dirty="0" smtClean="0"/>
              <a:t>CRCB</a:t>
            </a:r>
            <a:endParaRPr lang="en-GB" dirty="0"/>
          </a:p>
        </p:txBody>
      </p:sp>
      <p:sp>
        <p:nvSpPr>
          <p:cNvPr id="3" name="Tartalom helye 2"/>
          <p:cNvSpPr>
            <a:spLocks noGrp="1"/>
          </p:cNvSpPr>
          <p:nvPr>
            <p:ph idx="1"/>
          </p:nvPr>
        </p:nvSpPr>
        <p:spPr>
          <a:xfrm>
            <a:off x="467544" y="1484784"/>
            <a:ext cx="8229600" cy="4392487"/>
          </a:xfrm>
        </p:spPr>
        <p:txBody>
          <a:bodyPr>
            <a:normAutofit fontScale="92500"/>
          </a:bodyPr>
          <a:lstStyle/>
          <a:p>
            <a:r>
              <a:rPr lang="en-GB" dirty="0" smtClean="0">
                <a:solidFill>
                  <a:schemeClr val="tx1">
                    <a:lumMod val="65000"/>
                    <a:lumOff val="35000"/>
                  </a:schemeClr>
                </a:solidFill>
              </a:rPr>
              <a:t>Non-profit, non-partisan organisation</a:t>
            </a:r>
          </a:p>
          <a:p>
            <a:r>
              <a:rPr lang="en-GB" dirty="0" smtClean="0">
                <a:solidFill>
                  <a:schemeClr val="tx1">
                    <a:lumMod val="65000"/>
                    <a:lumOff val="35000"/>
                  </a:schemeClr>
                </a:solidFill>
              </a:rPr>
              <a:t>From 2013</a:t>
            </a:r>
          </a:p>
          <a:p>
            <a:r>
              <a:rPr lang="en-GB" dirty="0" smtClean="0">
                <a:solidFill>
                  <a:schemeClr val="tx1">
                    <a:lumMod val="65000"/>
                    <a:lumOff val="35000"/>
                  </a:schemeClr>
                </a:solidFill>
              </a:rPr>
              <a:t>recent topics:</a:t>
            </a:r>
          </a:p>
          <a:p>
            <a:pPr lvl="1"/>
            <a:r>
              <a:rPr lang="en-GB" dirty="0" smtClean="0">
                <a:solidFill>
                  <a:schemeClr val="tx1">
                    <a:lumMod val="65000"/>
                    <a:lumOff val="35000"/>
                  </a:schemeClr>
                </a:solidFill>
              </a:rPr>
              <a:t>Measuring corruption risk</a:t>
            </a:r>
          </a:p>
          <a:p>
            <a:pPr lvl="1"/>
            <a:r>
              <a:rPr lang="en-GB" dirty="0" smtClean="0">
                <a:solidFill>
                  <a:schemeClr val="tx1">
                    <a:lumMod val="65000"/>
                    <a:lumOff val="35000"/>
                  </a:schemeClr>
                </a:solidFill>
              </a:rPr>
              <a:t>Analysing corrupt</a:t>
            </a:r>
            <a:r>
              <a:rPr lang="hu-HU" dirty="0" smtClean="0">
                <a:solidFill>
                  <a:schemeClr val="tx1">
                    <a:lumMod val="65000"/>
                    <a:lumOff val="35000"/>
                  </a:schemeClr>
                </a:solidFill>
              </a:rPr>
              <a:t> </a:t>
            </a:r>
            <a:r>
              <a:rPr lang="hu-HU" dirty="0" err="1" smtClean="0">
                <a:solidFill>
                  <a:schemeClr val="tx1">
                    <a:lumMod val="65000"/>
                    <a:lumOff val="35000"/>
                  </a:schemeClr>
                </a:solidFill>
              </a:rPr>
              <a:t>system</a:t>
            </a:r>
            <a:r>
              <a:rPr lang="en-GB" dirty="0" smtClean="0">
                <a:solidFill>
                  <a:schemeClr val="tx1">
                    <a:lumMod val="65000"/>
                    <a:lumOff val="35000"/>
                  </a:schemeClr>
                </a:solidFill>
              </a:rPr>
              <a:t> and </a:t>
            </a:r>
            <a:r>
              <a:rPr lang="en-GB" dirty="0" err="1" smtClean="0">
                <a:solidFill>
                  <a:schemeClr val="tx1">
                    <a:lumMod val="65000"/>
                    <a:lumOff val="35000"/>
                  </a:schemeClr>
                </a:solidFill>
              </a:rPr>
              <a:t>kleptocratic</a:t>
            </a:r>
            <a:r>
              <a:rPr lang="en-GB" dirty="0" smtClean="0">
                <a:solidFill>
                  <a:schemeClr val="tx1">
                    <a:lumMod val="65000"/>
                    <a:lumOff val="35000"/>
                  </a:schemeClr>
                </a:solidFill>
              </a:rPr>
              <a:t> state in Hungary with hard data</a:t>
            </a:r>
          </a:p>
          <a:p>
            <a:pPr lvl="1"/>
            <a:r>
              <a:rPr lang="en-GB" dirty="0" smtClean="0">
                <a:solidFill>
                  <a:schemeClr val="tx1">
                    <a:lumMod val="65000"/>
                    <a:lumOff val="35000"/>
                  </a:schemeClr>
                </a:solidFill>
              </a:rPr>
              <a:t>Measuring the quality of legislation with hard data</a:t>
            </a:r>
          </a:p>
          <a:p>
            <a:pPr lvl="1"/>
            <a:r>
              <a:rPr lang="en-GB" dirty="0" smtClean="0">
                <a:solidFill>
                  <a:srgbClr val="00B0F0"/>
                </a:solidFill>
              </a:rPr>
              <a:t>Corruption risks, price distortion &amp; competition </a:t>
            </a:r>
            <a:r>
              <a:rPr lang="hu-HU" dirty="0" err="1" smtClean="0">
                <a:solidFill>
                  <a:srgbClr val="00B0F0"/>
                </a:solidFill>
              </a:rPr>
              <a:t>at</a:t>
            </a:r>
            <a:r>
              <a:rPr lang="hu-HU" dirty="0" smtClean="0">
                <a:solidFill>
                  <a:srgbClr val="00B0F0"/>
                </a:solidFill>
              </a:rPr>
              <a:t> </a:t>
            </a:r>
            <a:r>
              <a:rPr lang="en-GB" dirty="0" smtClean="0">
                <a:solidFill>
                  <a:srgbClr val="00B0F0"/>
                </a:solidFill>
              </a:rPr>
              <a:t>EU</a:t>
            </a:r>
            <a:r>
              <a:rPr lang="hu-HU" dirty="0" smtClean="0">
                <a:solidFill>
                  <a:srgbClr val="00B0F0"/>
                </a:solidFill>
              </a:rPr>
              <a:t> </a:t>
            </a:r>
            <a:r>
              <a:rPr lang="hu-HU" dirty="0" err="1" smtClean="0">
                <a:solidFill>
                  <a:srgbClr val="00B0F0"/>
                </a:solidFill>
              </a:rPr>
              <a:t>level</a:t>
            </a:r>
            <a:endParaRPr lang="en-GB" dirty="0" smtClean="0">
              <a:solidFill>
                <a:srgbClr val="00B0F0"/>
              </a:solidFill>
            </a:endParaRP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olidFill>
                  <a:schemeClr val="bg1">
                    <a:lumMod val="85000"/>
                  </a:schemeClr>
                </a:solidFill>
                <a:sym typeface="Symbol" pitchFamily="18" charset="2"/>
              </a:rPr>
              <a:t>motivations  mean results</a:t>
            </a:r>
            <a:r>
              <a:rPr lang="en-US" sz="1600" dirty="0" smtClean="0">
                <a:solidFill>
                  <a:schemeClr val="bg1">
                    <a:lumMod val="85000"/>
                  </a:schemeClr>
                </a:solidFill>
              </a:rPr>
              <a:t> </a:t>
            </a:r>
            <a:r>
              <a:rPr lang="en-US" sz="1600" dirty="0" smtClean="0">
                <a:solidFill>
                  <a:schemeClr val="bg1">
                    <a:lumMod val="85000"/>
                  </a:schemeClr>
                </a:solidFill>
                <a:sym typeface="Symbol" pitchFamily="18" charset="2"/>
              </a:rPr>
              <a:t> 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3328113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560486"/>
            <a:ext cx="8712968" cy="924298"/>
          </a:xfrm>
        </p:spPr>
        <p:txBody>
          <a:bodyPr>
            <a:noAutofit/>
          </a:bodyPr>
          <a:lstStyle/>
          <a:p>
            <a:r>
              <a:rPr lang="en-US" sz="2800" dirty="0"/>
              <a:t>The share of money spent in PPZ without competition, %, 2011-16, N = </a:t>
            </a:r>
            <a:r>
              <a:rPr lang="en-US" sz="2800" dirty="0" smtClean="0"/>
              <a:t>5,922</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20</a:t>
            </a:fld>
            <a:endParaRPr lang="hu-HU"/>
          </a:p>
        </p:txBody>
      </p:sp>
      <p:graphicFrame>
        <p:nvGraphicFramePr>
          <p:cNvPr id="7" name="Chart 92"/>
          <p:cNvGraphicFramePr/>
          <p:nvPr>
            <p:extLst>
              <p:ext uri="{D42A27DB-BD31-4B8C-83A1-F6EECF244321}">
                <p14:modId xmlns:p14="http://schemas.microsoft.com/office/powerpoint/2010/main" val="780763810"/>
              </p:ext>
            </p:extLst>
          </p:nvPr>
        </p:nvGraphicFramePr>
        <p:xfrm>
          <a:off x="755576" y="1844824"/>
          <a:ext cx="7488832" cy="4176464"/>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1150190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560486"/>
            <a:ext cx="8712968" cy="924298"/>
          </a:xfrm>
        </p:spPr>
        <p:txBody>
          <a:bodyPr>
            <a:noAutofit/>
          </a:bodyPr>
          <a:lstStyle/>
          <a:p>
            <a:r>
              <a:rPr lang="en-US" sz="2800" dirty="0"/>
              <a:t>The sum of the value of PPZ without competition, in million HRK, 2011-16, N = </a:t>
            </a:r>
            <a:r>
              <a:rPr lang="en-US" sz="2800" dirty="0" smtClean="0"/>
              <a:t>1,684</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21</a:t>
            </a:fld>
            <a:endParaRPr lang="hu-HU"/>
          </a:p>
        </p:txBody>
      </p:sp>
      <p:graphicFrame>
        <p:nvGraphicFramePr>
          <p:cNvPr id="9" name="Chart 94"/>
          <p:cNvGraphicFramePr/>
          <p:nvPr>
            <p:extLst>
              <p:ext uri="{D42A27DB-BD31-4B8C-83A1-F6EECF244321}">
                <p14:modId xmlns:p14="http://schemas.microsoft.com/office/powerpoint/2010/main" val="2408923186"/>
              </p:ext>
            </p:extLst>
          </p:nvPr>
        </p:nvGraphicFramePr>
        <p:xfrm>
          <a:off x="1043608" y="1556792"/>
          <a:ext cx="7344816"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325138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0" indent="0">
              <a:buNone/>
            </a:pPr>
            <a:r>
              <a:rPr lang="hu-HU" dirty="0" smtClean="0">
                <a:solidFill>
                  <a:schemeClr val="tx2">
                    <a:lumMod val="65000"/>
                    <a:lumOff val="35000"/>
                  </a:schemeClr>
                </a:solidFill>
              </a:rPr>
              <a:t>5. 	</a:t>
            </a:r>
            <a:r>
              <a:rPr lang="en-US" dirty="0">
                <a:solidFill>
                  <a:schemeClr val="tx2">
                    <a:lumMod val="65000"/>
                    <a:lumOff val="35000"/>
                  </a:schemeClr>
                </a:solidFill>
              </a:rPr>
              <a:t>The median level of </a:t>
            </a:r>
            <a:r>
              <a:rPr lang="hu-HU" dirty="0" err="1" smtClean="0">
                <a:solidFill>
                  <a:schemeClr val="tx2">
                    <a:lumMod val="65000"/>
                    <a:lumOff val="35000"/>
                  </a:schemeClr>
                </a:solidFill>
              </a:rPr>
              <a:t>estimated</a:t>
            </a:r>
            <a:r>
              <a:rPr lang="hu-HU" dirty="0" smtClean="0">
                <a:solidFill>
                  <a:schemeClr val="tx2">
                    <a:lumMod val="65000"/>
                    <a:lumOff val="35000"/>
                  </a:schemeClr>
                </a:solidFill>
              </a:rPr>
              <a:t> </a:t>
            </a:r>
            <a:r>
              <a:rPr lang="hu-HU" dirty="0" err="1" smtClean="0">
                <a:solidFill>
                  <a:schemeClr val="tx2">
                    <a:lumMod val="65000"/>
                    <a:lumOff val="35000"/>
                  </a:schemeClr>
                </a:solidFill>
              </a:rPr>
              <a:t>direct</a:t>
            </a:r>
            <a:r>
              <a:rPr lang="hu-HU" dirty="0" smtClean="0">
                <a:solidFill>
                  <a:schemeClr val="tx2">
                    <a:lumMod val="65000"/>
                    <a:lumOff val="35000"/>
                  </a:schemeClr>
                </a:solidFill>
              </a:rPr>
              <a:t> </a:t>
            </a:r>
            <a:r>
              <a:rPr lang="hu-HU" dirty="0" err="1" smtClean="0">
                <a:solidFill>
                  <a:schemeClr val="tx2">
                    <a:lumMod val="65000"/>
                    <a:lumOff val="35000"/>
                  </a:schemeClr>
                </a:solidFill>
              </a:rPr>
              <a:t>social</a:t>
            </a:r>
            <a:r>
              <a:rPr lang="hu-HU" dirty="0" smtClean="0">
                <a:solidFill>
                  <a:schemeClr val="tx2">
                    <a:lumMod val="65000"/>
                    <a:lumOff val="35000"/>
                  </a:schemeClr>
                </a:solidFill>
              </a:rPr>
              <a:t> 	</a:t>
            </a:r>
            <a:r>
              <a:rPr lang="hu-HU" dirty="0" err="1" smtClean="0">
                <a:solidFill>
                  <a:schemeClr val="tx2">
                    <a:lumMod val="65000"/>
                    <a:lumOff val="35000"/>
                  </a:schemeClr>
                </a:solidFill>
              </a:rPr>
              <a:t>loss</a:t>
            </a:r>
            <a:r>
              <a:rPr lang="hu-HU" dirty="0" smtClean="0">
                <a:solidFill>
                  <a:schemeClr val="tx2">
                    <a:lumMod val="65000"/>
                    <a:lumOff val="35000"/>
                  </a:schemeClr>
                </a:solidFill>
              </a:rPr>
              <a:t> </a:t>
            </a:r>
            <a:r>
              <a:rPr lang="hu-HU" dirty="0" err="1" smtClean="0">
                <a:solidFill>
                  <a:schemeClr val="tx2">
                    <a:lumMod val="65000"/>
                    <a:lumOff val="35000"/>
                  </a:schemeClr>
                </a:solidFill>
              </a:rPr>
              <a:t>remained</a:t>
            </a:r>
            <a:r>
              <a:rPr lang="hu-HU" dirty="0" smtClean="0">
                <a:solidFill>
                  <a:schemeClr val="tx2">
                    <a:lumMod val="65000"/>
                    <a:lumOff val="35000"/>
                  </a:schemeClr>
                </a:solidFill>
              </a:rPr>
              <a:t> </a:t>
            </a:r>
            <a:r>
              <a:rPr lang="hu-HU" dirty="0" err="1" smtClean="0">
                <a:solidFill>
                  <a:schemeClr val="tx2">
                    <a:lumMod val="65000"/>
                    <a:lumOff val="35000"/>
                  </a:schemeClr>
                </a:solidFill>
              </a:rPr>
              <a:t>stable</a:t>
            </a:r>
            <a:r>
              <a:rPr lang="hu-HU" dirty="0" smtClean="0">
                <a:solidFill>
                  <a:schemeClr val="tx2">
                    <a:lumMod val="65000"/>
                    <a:lumOff val="35000"/>
                  </a:schemeClr>
                </a:solidFill>
              </a:rPr>
              <a:t> </a:t>
            </a:r>
            <a:r>
              <a:rPr lang="hu-HU" dirty="0" err="1" smtClean="0">
                <a:solidFill>
                  <a:schemeClr val="tx2">
                    <a:lumMod val="65000"/>
                    <a:lumOff val="35000"/>
                  </a:schemeClr>
                </a:solidFill>
              </a:rPr>
              <a:t>during</a:t>
            </a:r>
            <a:r>
              <a:rPr lang="hu-HU" dirty="0" smtClean="0">
                <a:solidFill>
                  <a:schemeClr val="tx2">
                    <a:lumMod val="65000"/>
                    <a:lumOff val="35000"/>
                  </a:schemeClr>
                </a:solidFill>
              </a:rPr>
              <a:t> </a:t>
            </a:r>
            <a:r>
              <a:rPr lang="hu-HU" dirty="0" err="1" smtClean="0">
                <a:solidFill>
                  <a:schemeClr val="tx2">
                    <a:lumMod val="65000"/>
                    <a:lumOff val="35000"/>
                  </a:schemeClr>
                </a:solidFill>
              </a:rPr>
              <a:t>the</a:t>
            </a:r>
            <a:r>
              <a:rPr lang="hu-HU" dirty="0" smtClean="0">
                <a:solidFill>
                  <a:schemeClr val="tx2">
                    <a:lumMod val="65000"/>
                    <a:lumOff val="35000"/>
                  </a:schemeClr>
                </a:solidFill>
              </a:rPr>
              <a:t> </a:t>
            </a:r>
            <a:r>
              <a:rPr lang="hu-HU" dirty="0" err="1" smtClean="0">
                <a:solidFill>
                  <a:schemeClr val="tx2">
                    <a:lumMod val="65000"/>
                    <a:lumOff val="35000"/>
                  </a:schemeClr>
                </a:solidFill>
              </a:rPr>
              <a:t>period</a:t>
            </a:r>
            <a:r>
              <a:rPr lang="hu-HU" dirty="0" smtClean="0">
                <a:solidFill>
                  <a:schemeClr val="tx2">
                    <a:lumMod val="65000"/>
                    <a:lumOff val="35000"/>
                  </a:schemeClr>
                </a:solidFill>
              </a:rPr>
              <a:t> and 	</a:t>
            </a:r>
            <a:r>
              <a:rPr lang="hu-HU" dirty="0" err="1" smtClean="0">
                <a:solidFill>
                  <a:schemeClr val="tx2">
                    <a:lumMod val="65000"/>
                    <a:lumOff val="35000"/>
                  </a:schemeClr>
                </a:solidFill>
              </a:rPr>
              <a:t>its</a:t>
            </a:r>
            <a:r>
              <a:rPr lang="hu-HU" dirty="0" smtClean="0">
                <a:solidFill>
                  <a:schemeClr val="tx2">
                    <a:lumMod val="65000"/>
                    <a:lumOff val="35000"/>
                  </a:schemeClr>
                </a:solidFill>
              </a:rPr>
              <a:t> </a:t>
            </a:r>
            <a:r>
              <a:rPr lang="hu-HU" dirty="0" err="1" smtClean="0">
                <a:solidFill>
                  <a:schemeClr val="tx2">
                    <a:lumMod val="65000"/>
                    <a:lumOff val="35000"/>
                  </a:schemeClr>
                </a:solidFill>
              </a:rPr>
              <a:t>value</a:t>
            </a:r>
            <a:r>
              <a:rPr lang="hu-HU" dirty="0" smtClean="0">
                <a:solidFill>
                  <a:schemeClr val="tx2">
                    <a:lumMod val="65000"/>
                    <a:lumOff val="35000"/>
                  </a:schemeClr>
                </a:solidFill>
              </a:rPr>
              <a:t> </a:t>
            </a:r>
            <a:r>
              <a:rPr lang="en-US" dirty="0" smtClean="0">
                <a:solidFill>
                  <a:schemeClr val="tx2">
                    <a:lumMod val="65000"/>
                    <a:lumOff val="35000"/>
                  </a:schemeClr>
                </a:solidFill>
              </a:rPr>
              <a:t>has </a:t>
            </a:r>
            <a:r>
              <a:rPr lang="en-US" dirty="0">
                <a:solidFill>
                  <a:schemeClr val="tx2">
                    <a:lumMod val="65000"/>
                    <a:lumOff val="35000"/>
                  </a:schemeClr>
                </a:solidFill>
              </a:rPr>
              <a:t>moved </a:t>
            </a:r>
            <a:r>
              <a:rPr lang="hu-HU" dirty="0" smtClean="0">
                <a:solidFill>
                  <a:schemeClr val="tx2">
                    <a:lumMod val="65000"/>
                    <a:lumOff val="35000"/>
                  </a:schemeClr>
                </a:solidFill>
              </a:rPr>
              <a:t>b</a:t>
            </a:r>
            <a:r>
              <a:rPr lang="en-US" dirty="0" err="1" smtClean="0">
                <a:solidFill>
                  <a:schemeClr val="tx2">
                    <a:lumMod val="65000"/>
                    <a:lumOff val="35000"/>
                  </a:schemeClr>
                </a:solidFill>
              </a:rPr>
              <a:t>etween</a:t>
            </a:r>
            <a:r>
              <a:rPr lang="en-US" dirty="0" smtClean="0">
                <a:solidFill>
                  <a:schemeClr val="tx2">
                    <a:lumMod val="65000"/>
                    <a:lumOff val="35000"/>
                  </a:schemeClr>
                </a:solidFill>
              </a:rPr>
              <a:t> </a:t>
            </a:r>
            <a:r>
              <a:rPr lang="en-US" dirty="0">
                <a:solidFill>
                  <a:schemeClr val="tx2">
                    <a:lumMod val="65000"/>
                    <a:lumOff val="35000"/>
                  </a:schemeClr>
                </a:solidFill>
              </a:rPr>
              <a:t>31-34% </a:t>
            </a:r>
            <a:r>
              <a:rPr lang="hu-HU" dirty="0" smtClean="0">
                <a:solidFill>
                  <a:schemeClr val="tx2">
                    <a:lumMod val="65000"/>
                    <a:lumOff val="35000"/>
                  </a:schemeClr>
                </a:solidFill>
              </a:rPr>
              <a:t>	</a:t>
            </a:r>
            <a:r>
              <a:rPr lang="en-US" dirty="0" smtClean="0">
                <a:solidFill>
                  <a:schemeClr val="tx2">
                    <a:lumMod val="65000"/>
                    <a:lumOff val="35000"/>
                  </a:schemeClr>
                </a:solidFill>
              </a:rPr>
              <a:t> </a:t>
            </a:r>
            <a:r>
              <a:rPr lang="hu-HU" dirty="0" smtClean="0">
                <a:solidFill>
                  <a:schemeClr val="tx2">
                    <a:lumMod val="65000"/>
                    <a:lumOff val="35000"/>
                  </a:schemeClr>
                </a:solidFill>
              </a:rPr>
              <a:t>	</a:t>
            </a:r>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22</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5625430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04664"/>
            <a:ext cx="8712968" cy="1368152"/>
          </a:xfrm>
        </p:spPr>
        <p:txBody>
          <a:bodyPr>
            <a:noAutofit/>
          </a:bodyPr>
          <a:lstStyle/>
          <a:p>
            <a:r>
              <a:rPr lang="en-US" sz="2800" dirty="0"/>
              <a:t>The median value of the ratio of estimated direct social loss in net contract value by year, %, 2011-16, N = </a:t>
            </a:r>
            <a:r>
              <a:rPr lang="en-US" sz="2800" dirty="0" smtClean="0"/>
              <a:t>3,076</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23</a:t>
            </a:fld>
            <a:endParaRPr lang="hu-HU"/>
          </a:p>
        </p:txBody>
      </p:sp>
      <p:graphicFrame>
        <p:nvGraphicFramePr>
          <p:cNvPr id="7" name="Chart 6"/>
          <p:cNvGraphicFramePr/>
          <p:nvPr>
            <p:extLst>
              <p:ext uri="{D42A27DB-BD31-4B8C-83A1-F6EECF244321}">
                <p14:modId xmlns:p14="http://schemas.microsoft.com/office/powerpoint/2010/main" val="1708928424"/>
              </p:ext>
            </p:extLst>
          </p:nvPr>
        </p:nvGraphicFramePr>
        <p:xfrm>
          <a:off x="539552" y="1708720"/>
          <a:ext cx="7560840" cy="416855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26232021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fontScale="92500" lnSpcReduction="10000"/>
          </a:bodyPr>
          <a:lstStyle/>
          <a:p>
            <a:pPr marL="0" indent="0">
              <a:buNone/>
            </a:pPr>
            <a:r>
              <a:rPr lang="hu-HU" dirty="0" smtClean="0">
                <a:solidFill>
                  <a:schemeClr val="tx2">
                    <a:lumMod val="65000"/>
                    <a:lumOff val="35000"/>
                  </a:schemeClr>
                </a:solidFill>
              </a:rPr>
              <a:t>6.	</a:t>
            </a:r>
            <a:r>
              <a:rPr lang="en-US" dirty="0" smtClean="0">
                <a:solidFill>
                  <a:schemeClr val="tx2">
                    <a:lumMod val="65000"/>
                    <a:lumOff val="35000"/>
                  </a:schemeClr>
                </a:solidFill>
              </a:rPr>
              <a:t>The </a:t>
            </a:r>
            <a:r>
              <a:rPr lang="en-US" dirty="0">
                <a:solidFill>
                  <a:schemeClr val="tx2">
                    <a:lumMod val="65000"/>
                    <a:lumOff val="35000"/>
                  </a:schemeClr>
                </a:solidFill>
              </a:rPr>
              <a:t>results </a:t>
            </a:r>
            <a:r>
              <a:rPr lang="en-US" dirty="0" smtClean="0">
                <a:solidFill>
                  <a:schemeClr val="tx2">
                    <a:lumMod val="65000"/>
                    <a:lumOff val="35000"/>
                  </a:schemeClr>
                </a:solidFill>
              </a:rPr>
              <a:t>point </a:t>
            </a:r>
            <a:r>
              <a:rPr lang="en-US" dirty="0">
                <a:solidFill>
                  <a:schemeClr val="tx2">
                    <a:lumMod val="65000"/>
                    <a:lumOff val="35000"/>
                  </a:schemeClr>
                </a:solidFill>
              </a:rPr>
              <a:t>to the existence of a </a:t>
            </a:r>
            <a:r>
              <a:rPr lang="hu-HU" dirty="0" smtClean="0">
                <a:solidFill>
                  <a:schemeClr val="tx2">
                    <a:lumMod val="65000"/>
                    <a:lumOff val="35000"/>
                  </a:schemeClr>
                </a:solidFill>
              </a:rPr>
              <a:t>	</a:t>
            </a:r>
            <a:r>
              <a:rPr lang="en-US" dirty="0" smtClean="0">
                <a:solidFill>
                  <a:schemeClr val="tx2">
                    <a:lumMod val="65000"/>
                    <a:lumOff val="35000"/>
                  </a:schemeClr>
                </a:solidFill>
              </a:rPr>
              <a:t>positive </a:t>
            </a:r>
            <a:r>
              <a:rPr lang="en-US" dirty="0">
                <a:solidFill>
                  <a:schemeClr val="tx2">
                    <a:lumMod val="65000"/>
                    <a:lumOff val="35000"/>
                  </a:schemeClr>
                </a:solidFill>
              </a:rPr>
              <a:t>link between corruption risks of </a:t>
            </a:r>
            <a:r>
              <a:rPr lang="hu-HU" dirty="0" smtClean="0">
                <a:solidFill>
                  <a:schemeClr val="tx2">
                    <a:lumMod val="65000"/>
                    <a:lumOff val="35000"/>
                  </a:schemeClr>
                </a:solidFill>
              </a:rPr>
              <a:t>	</a:t>
            </a:r>
            <a:r>
              <a:rPr lang="en-US" dirty="0" smtClean="0">
                <a:solidFill>
                  <a:schemeClr val="tx2">
                    <a:lumMod val="65000"/>
                    <a:lumOff val="35000"/>
                  </a:schemeClr>
                </a:solidFill>
              </a:rPr>
              <a:t>public </a:t>
            </a:r>
            <a:r>
              <a:rPr lang="en-US" dirty="0">
                <a:solidFill>
                  <a:schemeClr val="tx2">
                    <a:lumMod val="65000"/>
                    <a:lumOff val="35000"/>
                  </a:schemeClr>
                </a:solidFill>
              </a:rPr>
              <a:t>tenders and its importance in total </a:t>
            </a:r>
            <a:r>
              <a:rPr lang="hu-HU" dirty="0" smtClean="0">
                <a:solidFill>
                  <a:schemeClr val="tx2">
                    <a:lumMod val="65000"/>
                    <a:lumOff val="35000"/>
                  </a:schemeClr>
                </a:solidFill>
              </a:rPr>
              <a:t>	</a:t>
            </a:r>
            <a:r>
              <a:rPr lang="en-US" dirty="0" smtClean="0">
                <a:solidFill>
                  <a:schemeClr val="tx2">
                    <a:lumMod val="65000"/>
                    <a:lumOff val="35000"/>
                  </a:schemeClr>
                </a:solidFill>
              </a:rPr>
              <a:t>sales </a:t>
            </a:r>
            <a:r>
              <a:rPr lang="en-US" dirty="0">
                <a:solidFill>
                  <a:schemeClr val="tx2">
                    <a:lumMod val="65000"/>
                    <a:lumOff val="35000"/>
                  </a:schemeClr>
                </a:solidFill>
              </a:rPr>
              <a:t>of the </a:t>
            </a:r>
            <a:r>
              <a:rPr lang="en-US" dirty="0" smtClean="0">
                <a:solidFill>
                  <a:schemeClr val="tx2">
                    <a:lumMod val="65000"/>
                    <a:lumOff val="35000"/>
                  </a:schemeClr>
                </a:solidFill>
              </a:rPr>
              <a:t>company. If </a:t>
            </a:r>
            <a:r>
              <a:rPr lang="en-US" dirty="0">
                <a:solidFill>
                  <a:schemeClr val="tx2">
                    <a:lumMod val="65000"/>
                    <a:lumOff val="35000"/>
                  </a:schemeClr>
                </a:solidFill>
              </a:rPr>
              <a:t>the role of the </a:t>
            </a:r>
            <a:r>
              <a:rPr lang="hu-HU" dirty="0" smtClean="0">
                <a:solidFill>
                  <a:schemeClr val="tx2">
                    <a:lumMod val="65000"/>
                    <a:lumOff val="35000"/>
                  </a:schemeClr>
                </a:solidFill>
              </a:rPr>
              <a:t>	</a:t>
            </a:r>
            <a:r>
              <a:rPr lang="en-US" dirty="0" smtClean="0">
                <a:solidFill>
                  <a:schemeClr val="tx2">
                    <a:lumMod val="65000"/>
                    <a:lumOff val="35000"/>
                  </a:schemeClr>
                </a:solidFill>
              </a:rPr>
              <a:t>public </a:t>
            </a:r>
            <a:r>
              <a:rPr lang="en-US" dirty="0">
                <a:solidFill>
                  <a:schemeClr val="tx2">
                    <a:lumMod val="65000"/>
                    <a:lumOff val="35000"/>
                  </a:schemeClr>
                </a:solidFill>
              </a:rPr>
              <a:t>procurement market is greater within </a:t>
            </a:r>
            <a:r>
              <a:rPr lang="hu-HU" dirty="0" smtClean="0">
                <a:solidFill>
                  <a:schemeClr val="tx2">
                    <a:lumMod val="65000"/>
                    <a:lumOff val="35000"/>
                  </a:schemeClr>
                </a:solidFill>
              </a:rPr>
              <a:t>	</a:t>
            </a:r>
            <a:r>
              <a:rPr lang="en-US" dirty="0" smtClean="0">
                <a:solidFill>
                  <a:schemeClr val="tx2">
                    <a:lumMod val="65000"/>
                    <a:lumOff val="35000"/>
                  </a:schemeClr>
                </a:solidFill>
              </a:rPr>
              <a:t>the </a:t>
            </a:r>
            <a:r>
              <a:rPr lang="en-US" dirty="0">
                <a:solidFill>
                  <a:schemeClr val="tx2">
                    <a:lumMod val="65000"/>
                    <a:lumOff val="35000"/>
                  </a:schemeClr>
                </a:solidFill>
              </a:rPr>
              <a:t>company's sales, the company </a:t>
            </a:r>
            <a:r>
              <a:rPr lang="en-US" dirty="0" smtClean="0">
                <a:solidFill>
                  <a:schemeClr val="tx2">
                    <a:lumMod val="65000"/>
                    <a:lumOff val="35000"/>
                  </a:schemeClr>
                </a:solidFill>
              </a:rPr>
              <a:t>typically </a:t>
            </a:r>
            <a:r>
              <a:rPr lang="hu-HU" dirty="0" smtClean="0">
                <a:solidFill>
                  <a:schemeClr val="tx2">
                    <a:lumMod val="65000"/>
                    <a:lumOff val="35000"/>
                  </a:schemeClr>
                </a:solidFill>
              </a:rPr>
              <a:t>	</a:t>
            </a:r>
            <a:r>
              <a:rPr lang="en-US" dirty="0" smtClean="0">
                <a:solidFill>
                  <a:schemeClr val="tx2">
                    <a:lumMod val="65000"/>
                    <a:lumOff val="35000"/>
                  </a:schemeClr>
                </a:solidFill>
              </a:rPr>
              <a:t>won </a:t>
            </a:r>
            <a:r>
              <a:rPr lang="en-US" dirty="0">
                <a:solidFill>
                  <a:schemeClr val="tx2">
                    <a:lumMod val="65000"/>
                    <a:lumOff val="35000"/>
                  </a:schemeClr>
                </a:solidFill>
              </a:rPr>
              <a:t>public tenders characterized </a:t>
            </a:r>
            <a:r>
              <a:rPr lang="en-US" dirty="0" smtClean="0">
                <a:solidFill>
                  <a:schemeClr val="tx2">
                    <a:lumMod val="65000"/>
                    <a:lumOff val="35000"/>
                  </a:schemeClr>
                </a:solidFill>
              </a:rPr>
              <a:t>by </a:t>
            </a:r>
            <a:r>
              <a:rPr lang="en-US" dirty="0">
                <a:solidFill>
                  <a:schemeClr val="tx2">
                    <a:lumMod val="65000"/>
                    <a:lumOff val="35000"/>
                  </a:schemeClr>
                </a:solidFill>
              </a:rPr>
              <a:t>high </a:t>
            </a:r>
            <a:r>
              <a:rPr lang="hu-HU" dirty="0" smtClean="0">
                <a:solidFill>
                  <a:schemeClr val="tx2">
                    <a:lumMod val="65000"/>
                    <a:lumOff val="35000"/>
                  </a:schemeClr>
                </a:solidFill>
              </a:rPr>
              <a:t>	</a:t>
            </a:r>
            <a:r>
              <a:rPr lang="en-US" dirty="0" smtClean="0">
                <a:solidFill>
                  <a:schemeClr val="tx2">
                    <a:lumMod val="65000"/>
                    <a:lumOff val="35000"/>
                  </a:schemeClr>
                </a:solidFill>
              </a:rPr>
              <a:t>corruption </a:t>
            </a:r>
            <a:r>
              <a:rPr lang="en-US" dirty="0">
                <a:solidFill>
                  <a:schemeClr val="tx2">
                    <a:lumMod val="65000"/>
                    <a:lumOff val="35000"/>
                  </a:schemeClr>
                </a:solidFill>
              </a:rPr>
              <a:t>risks. </a:t>
            </a:r>
            <a:endParaRPr lang="hu-HU" dirty="0" smtClean="0">
              <a:solidFill>
                <a:schemeClr val="tx2">
                  <a:lumMod val="65000"/>
                  <a:lumOff val="35000"/>
                </a:schemeClr>
              </a:solidFill>
            </a:endParaRPr>
          </a:p>
          <a:p>
            <a:pPr marL="0" indent="0">
              <a:buNone/>
            </a:pPr>
            <a:endParaRPr lang="hu-HU" dirty="0" smtClean="0">
              <a:solidFill>
                <a:schemeClr val="tx2">
                  <a:lumMod val="65000"/>
                  <a:lumOff val="35000"/>
                </a:schemeClr>
              </a:solidFill>
            </a:endParaRPr>
          </a:p>
          <a:p>
            <a:pPr marL="0" indent="0">
              <a:buNone/>
            </a:pPr>
            <a:r>
              <a:rPr lang="en-US" dirty="0" smtClean="0">
                <a:solidFill>
                  <a:schemeClr val="tx2">
                    <a:lumMod val="65000"/>
                    <a:lumOff val="35000"/>
                  </a:schemeClr>
                </a:solidFill>
              </a:rPr>
              <a:t> </a:t>
            </a:r>
            <a:r>
              <a:rPr lang="hu-HU" dirty="0" smtClean="0">
                <a:solidFill>
                  <a:schemeClr val="tx2">
                    <a:lumMod val="65000"/>
                    <a:lumOff val="35000"/>
                  </a:schemeClr>
                </a:solidFill>
              </a:rPr>
              <a:t>	</a:t>
            </a:r>
            <a:r>
              <a:rPr lang="hu-HU" dirty="0" smtClean="0">
                <a:solidFill>
                  <a:srgbClr val="0070C0"/>
                </a:solidFill>
              </a:rPr>
              <a:t>=&gt; </a:t>
            </a:r>
            <a:r>
              <a:rPr lang="hu-HU" dirty="0" err="1" smtClean="0">
                <a:solidFill>
                  <a:srgbClr val="0070C0"/>
                </a:solidFill>
              </a:rPr>
              <a:t>institutionalization</a:t>
            </a:r>
            <a:r>
              <a:rPr lang="hu-HU" dirty="0" smtClean="0">
                <a:solidFill>
                  <a:srgbClr val="0070C0"/>
                </a:solidFill>
              </a:rPr>
              <a:t> of </a:t>
            </a:r>
            <a:r>
              <a:rPr lang="hu-HU" dirty="0" err="1" smtClean="0">
                <a:solidFill>
                  <a:srgbClr val="0070C0"/>
                </a:solidFill>
              </a:rPr>
              <a:t>corruption</a:t>
            </a:r>
            <a:r>
              <a:rPr lang="hu-HU" dirty="0" smtClean="0">
                <a:solidFill>
                  <a:srgbClr val="0070C0"/>
                </a:solidFill>
              </a:rPr>
              <a:t> (??)</a:t>
            </a:r>
            <a:r>
              <a:rPr lang="en-US" dirty="0" smtClean="0">
                <a:solidFill>
                  <a:srgbClr val="0070C0"/>
                </a:solidFill>
              </a:rPr>
              <a:t> </a:t>
            </a:r>
            <a:r>
              <a:rPr lang="hu-HU" dirty="0" smtClean="0">
                <a:solidFill>
                  <a:schemeClr val="tx2">
                    <a:lumMod val="65000"/>
                    <a:lumOff val="35000"/>
                  </a:schemeClr>
                </a:solidFill>
              </a:rPr>
              <a:t>	</a:t>
            </a:r>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24</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2729852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04664"/>
            <a:ext cx="8712968" cy="1584176"/>
          </a:xfrm>
        </p:spPr>
        <p:txBody>
          <a:bodyPr>
            <a:noAutofit/>
          </a:bodyPr>
          <a:lstStyle/>
          <a:p>
            <a:r>
              <a:rPr lang="en-US" sz="2800" dirty="0"/>
              <a:t>The share of tender won </a:t>
            </a:r>
            <a:r>
              <a:rPr lang="hu-HU" sz="2800" dirty="0" err="1" smtClean="0"/>
              <a:t>the</a:t>
            </a:r>
            <a:r>
              <a:rPr lang="hu-HU" sz="2800" dirty="0" smtClean="0"/>
              <a:t> </a:t>
            </a:r>
            <a:r>
              <a:rPr lang="hu-HU" sz="2800" dirty="0" err="1" smtClean="0"/>
              <a:t>winner</a:t>
            </a:r>
            <a:r>
              <a:rPr lang="hu-HU" sz="2800" dirty="0" smtClean="0"/>
              <a:t> </a:t>
            </a:r>
            <a:r>
              <a:rPr lang="hu-HU" sz="2800" dirty="0" err="1" smtClean="0"/>
              <a:t>company</a:t>
            </a:r>
            <a:r>
              <a:rPr lang="hu-HU" sz="2800" dirty="0" smtClean="0"/>
              <a:t> </a:t>
            </a:r>
            <a:r>
              <a:rPr lang="en-US" sz="2800" dirty="0" smtClean="0"/>
              <a:t>as </a:t>
            </a:r>
            <a:r>
              <a:rPr lang="en-US" sz="2800" dirty="0"/>
              <a:t>single bidder in total number of tender </a:t>
            </a:r>
            <a:r>
              <a:rPr lang="en-US" sz="2800" dirty="0" smtClean="0"/>
              <a:t>by </a:t>
            </a:r>
            <a:r>
              <a:rPr lang="en-US" sz="2800" dirty="0"/>
              <a:t>the weight of total contract value of public </a:t>
            </a:r>
            <a:r>
              <a:rPr lang="en-US" sz="2800" dirty="0" smtClean="0"/>
              <a:t>tender</a:t>
            </a:r>
            <a:r>
              <a:rPr lang="hu-HU" sz="2800" dirty="0" smtClean="0"/>
              <a:t>s</a:t>
            </a:r>
            <a:r>
              <a:rPr lang="en-US" sz="2800" dirty="0" smtClean="0"/>
              <a:t> </a:t>
            </a:r>
            <a:r>
              <a:rPr lang="en-US" sz="2800" dirty="0"/>
              <a:t>in total net turnover of the company </a:t>
            </a:r>
            <a:r>
              <a:rPr lang="en-US" sz="2800" dirty="0" smtClean="0"/>
              <a:t>%, </a:t>
            </a:r>
            <a:r>
              <a:rPr lang="en-US" sz="2800" dirty="0"/>
              <a:t>2011-15, N = 878</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25</a:t>
            </a:fld>
            <a:endParaRPr lang="hu-HU"/>
          </a:p>
        </p:txBody>
      </p:sp>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graphicFrame>
        <p:nvGraphicFramePr>
          <p:cNvPr id="8" name="Diagram 7"/>
          <p:cNvGraphicFramePr/>
          <p:nvPr>
            <p:extLst>
              <p:ext uri="{D42A27DB-BD31-4B8C-83A1-F6EECF244321}">
                <p14:modId xmlns:p14="http://schemas.microsoft.com/office/powerpoint/2010/main" val="3297187729"/>
              </p:ext>
            </p:extLst>
          </p:nvPr>
        </p:nvGraphicFramePr>
        <p:xfrm>
          <a:off x="395536" y="2056954"/>
          <a:ext cx="7859216" cy="39643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35567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514350" indent="-514350">
              <a:buAutoNum type="arabicPeriod" startAt="7"/>
            </a:pPr>
            <a:r>
              <a:rPr lang="hu-HU" dirty="0" smtClean="0">
                <a:solidFill>
                  <a:schemeClr val="tx2">
                    <a:lumMod val="65000"/>
                    <a:lumOff val="35000"/>
                  </a:schemeClr>
                </a:solidFill>
              </a:rPr>
              <a:t>New Data </a:t>
            </a:r>
            <a:r>
              <a:rPr lang="hu-HU" dirty="0" err="1" smtClean="0">
                <a:solidFill>
                  <a:schemeClr val="tx2">
                    <a:lumMod val="65000"/>
                    <a:lumOff val="35000"/>
                  </a:schemeClr>
                </a:solidFill>
              </a:rPr>
              <a:t>from</a:t>
            </a:r>
            <a:r>
              <a:rPr lang="hu-HU" dirty="0" smtClean="0">
                <a:solidFill>
                  <a:schemeClr val="tx2">
                    <a:lumMod val="65000"/>
                    <a:lumOff val="35000"/>
                  </a:schemeClr>
                </a:solidFill>
              </a:rPr>
              <a:t> 2017.01-2017.09</a:t>
            </a:r>
          </a:p>
          <a:p>
            <a:pPr marL="0" indent="0">
              <a:buNone/>
            </a:pPr>
            <a:r>
              <a:rPr lang="hu-HU" dirty="0">
                <a:solidFill>
                  <a:schemeClr val="tx2">
                    <a:lumMod val="65000"/>
                    <a:lumOff val="35000"/>
                  </a:schemeClr>
                </a:solidFill>
              </a:rPr>
              <a:t>	</a:t>
            </a:r>
            <a:r>
              <a:rPr lang="hu-HU" dirty="0" err="1" smtClean="0">
                <a:solidFill>
                  <a:schemeClr val="tx2">
                    <a:lumMod val="65000"/>
                    <a:lumOff val="35000"/>
                  </a:schemeClr>
                </a:solidFill>
              </a:rPr>
              <a:t>Evolution</a:t>
            </a:r>
            <a:r>
              <a:rPr lang="hu-HU" dirty="0" smtClean="0">
                <a:solidFill>
                  <a:schemeClr val="tx2">
                    <a:lumMod val="65000"/>
                    <a:lumOff val="35000"/>
                  </a:schemeClr>
                </a:solidFill>
              </a:rPr>
              <a:t> </a:t>
            </a:r>
            <a:r>
              <a:rPr lang="hu-HU" dirty="0" err="1" smtClean="0">
                <a:solidFill>
                  <a:schemeClr val="tx2">
                    <a:lumMod val="65000"/>
                    <a:lumOff val="35000"/>
                  </a:schemeClr>
                </a:solidFill>
              </a:rPr>
              <a:t>before</a:t>
            </a:r>
            <a:r>
              <a:rPr lang="hu-HU" dirty="0" smtClean="0">
                <a:solidFill>
                  <a:schemeClr val="tx2">
                    <a:lumMod val="65000"/>
                    <a:lumOff val="35000"/>
                  </a:schemeClr>
                </a:solidFill>
              </a:rPr>
              <a:t> and </a:t>
            </a:r>
            <a:r>
              <a:rPr lang="hu-HU" dirty="0" err="1" smtClean="0">
                <a:solidFill>
                  <a:schemeClr val="tx2">
                    <a:lumMod val="65000"/>
                    <a:lumOff val="35000"/>
                  </a:schemeClr>
                </a:solidFill>
              </a:rPr>
              <a:t>after</a:t>
            </a:r>
            <a:r>
              <a:rPr lang="hu-HU" dirty="0" smtClean="0">
                <a:solidFill>
                  <a:schemeClr val="tx2">
                    <a:lumMod val="65000"/>
                    <a:lumOff val="35000"/>
                  </a:schemeClr>
                </a:solidFill>
              </a:rPr>
              <a:t> </a:t>
            </a:r>
            <a:r>
              <a:rPr lang="hu-HU" dirty="0" err="1" smtClean="0">
                <a:solidFill>
                  <a:schemeClr val="tx2">
                    <a:lumMod val="65000"/>
                    <a:lumOff val="35000"/>
                  </a:schemeClr>
                </a:solidFill>
              </a:rPr>
              <a:t>the</a:t>
            </a:r>
            <a:r>
              <a:rPr lang="hu-HU" dirty="0" smtClean="0">
                <a:solidFill>
                  <a:schemeClr val="tx2">
                    <a:lumMod val="65000"/>
                    <a:lumOff val="35000"/>
                  </a:schemeClr>
                </a:solidFill>
              </a:rPr>
              <a:t> local 	</a:t>
            </a:r>
            <a:r>
              <a:rPr lang="hu-HU" dirty="0" err="1" smtClean="0">
                <a:solidFill>
                  <a:schemeClr val="tx2">
                    <a:lumMod val="65000"/>
                    <a:lumOff val="35000"/>
                  </a:schemeClr>
                </a:solidFill>
              </a:rPr>
              <a:t>election</a:t>
            </a:r>
            <a:r>
              <a:rPr lang="hu-HU" dirty="0" smtClean="0">
                <a:solidFill>
                  <a:schemeClr val="tx2">
                    <a:lumMod val="65000"/>
                    <a:lumOff val="35000"/>
                  </a:schemeClr>
                </a:solidFill>
              </a:rPr>
              <a:t> of 2017</a:t>
            </a:r>
          </a:p>
          <a:p>
            <a:pPr marL="0" indent="0">
              <a:buNone/>
            </a:pPr>
            <a:r>
              <a:rPr lang="hu-HU" dirty="0">
                <a:solidFill>
                  <a:schemeClr val="tx2">
                    <a:lumMod val="65000"/>
                    <a:lumOff val="35000"/>
                  </a:schemeClr>
                </a:solidFill>
              </a:rPr>
              <a:t>	</a:t>
            </a:r>
            <a:endParaRPr lang="hu-HU" dirty="0" smtClean="0">
              <a:solidFill>
                <a:schemeClr val="tx2">
                  <a:lumMod val="65000"/>
                  <a:lumOff val="35000"/>
                </a:schemeClr>
              </a:solidFill>
            </a:endParaRPr>
          </a:p>
          <a:p>
            <a:pPr marL="0" indent="0">
              <a:buNone/>
            </a:pPr>
            <a:r>
              <a:rPr lang="hu-HU" dirty="0">
                <a:solidFill>
                  <a:srgbClr val="0070C0"/>
                </a:solidFill>
              </a:rPr>
              <a:t>	</a:t>
            </a:r>
            <a:r>
              <a:rPr lang="hu-HU" sz="2800" dirty="0" err="1" smtClean="0">
                <a:solidFill>
                  <a:srgbClr val="0070C0"/>
                </a:solidFill>
              </a:rPr>
              <a:t>before</a:t>
            </a:r>
            <a:r>
              <a:rPr lang="hu-HU" sz="2800" dirty="0" smtClean="0">
                <a:solidFill>
                  <a:srgbClr val="0070C0"/>
                </a:solidFill>
              </a:rPr>
              <a:t>: </a:t>
            </a:r>
            <a:r>
              <a:rPr lang="hu-HU" sz="2800" dirty="0" err="1" smtClean="0">
                <a:solidFill>
                  <a:srgbClr val="0070C0"/>
                </a:solidFill>
              </a:rPr>
              <a:t>considerable</a:t>
            </a:r>
            <a:r>
              <a:rPr lang="hu-HU" sz="2800" dirty="0" smtClean="0">
                <a:solidFill>
                  <a:srgbClr val="0070C0"/>
                </a:solidFill>
              </a:rPr>
              <a:t> </a:t>
            </a:r>
            <a:r>
              <a:rPr lang="hu-HU" sz="2800" dirty="0" err="1" smtClean="0">
                <a:solidFill>
                  <a:srgbClr val="0070C0"/>
                </a:solidFill>
              </a:rPr>
              <a:t>increase</a:t>
            </a:r>
            <a:r>
              <a:rPr lang="hu-HU" sz="2800" dirty="0" smtClean="0">
                <a:solidFill>
                  <a:srgbClr val="0070C0"/>
                </a:solidFill>
              </a:rPr>
              <a:t> of </a:t>
            </a:r>
            <a:r>
              <a:rPr lang="hu-HU" sz="2800" dirty="0" err="1" smtClean="0">
                <a:solidFill>
                  <a:srgbClr val="0070C0"/>
                </a:solidFill>
              </a:rPr>
              <a:t>corruption</a:t>
            </a:r>
            <a:r>
              <a:rPr lang="hu-HU" sz="2800" dirty="0" smtClean="0">
                <a:solidFill>
                  <a:srgbClr val="0070C0"/>
                </a:solidFill>
              </a:rPr>
              <a:t> 	</a:t>
            </a:r>
            <a:r>
              <a:rPr lang="hu-HU" sz="2800" dirty="0" err="1" smtClean="0">
                <a:solidFill>
                  <a:srgbClr val="0070C0"/>
                </a:solidFill>
              </a:rPr>
              <a:t>risks</a:t>
            </a:r>
            <a:endParaRPr lang="hu-HU" sz="2800" dirty="0" smtClean="0">
              <a:solidFill>
                <a:srgbClr val="0070C0"/>
              </a:solidFill>
            </a:endParaRPr>
          </a:p>
          <a:p>
            <a:endParaRPr lang="hu-HU" sz="2800" dirty="0" smtClean="0">
              <a:solidFill>
                <a:srgbClr val="0070C0"/>
              </a:solidFill>
            </a:endParaRPr>
          </a:p>
          <a:p>
            <a:pPr marL="457200" lvl="1" indent="0">
              <a:buNone/>
            </a:pPr>
            <a:r>
              <a:rPr lang="hu-HU" dirty="0">
                <a:solidFill>
                  <a:srgbClr val="0070C0"/>
                </a:solidFill>
              </a:rPr>
              <a:t>	</a:t>
            </a:r>
            <a:r>
              <a:rPr lang="hu-HU" dirty="0" err="1" smtClean="0">
                <a:solidFill>
                  <a:srgbClr val="0070C0"/>
                </a:solidFill>
              </a:rPr>
              <a:t>after</a:t>
            </a:r>
            <a:r>
              <a:rPr lang="hu-HU" dirty="0" smtClean="0">
                <a:solidFill>
                  <a:srgbClr val="0070C0"/>
                </a:solidFill>
              </a:rPr>
              <a:t>: </a:t>
            </a:r>
            <a:r>
              <a:rPr lang="hu-HU" dirty="0" err="1" smtClean="0">
                <a:solidFill>
                  <a:srgbClr val="0070C0"/>
                </a:solidFill>
              </a:rPr>
              <a:t>sudden</a:t>
            </a:r>
            <a:r>
              <a:rPr lang="hu-HU" dirty="0" smtClean="0">
                <a:solidFill>
                  <a:srgbClr val="0070C0"/>
                </a:solidFill>
              </a:rPr>
              <a:t> </a:t>
            </a:r>
            <a:r>
              <a:rPr lang="hu-HU" dirty="0" err="1" smtClean="0">
                <a:solidFill>
                  <a:srgbClr val="0070C0"/>
                </a:solidFill>
              </a:rPr>
              <a:t>drop</a:t>
            </a:r>
            <a:endParaRPr lang="hu-HU" dirty="0" smtClean="0">
              <a:solidFill>
                <a:srgbClr val="0070C0"/>
              </a:solidFill>
            </a:endParaRPr>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26</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20873531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04664"/>
            <a:ext cx="8712968" cy="864096"/>
          </a:xfrm>
        </p:spPr>
        <p:txBody>
          <a:bodyPr>
            <a:noAutofit/>
          </a:bodyPr>
          <a:lstStyle/>
          <a:p>
            <a:r>
              <a:rPr lang="en-US" sz="2800" dirty="0"/>
              <a:t>The share of </a:t>
            </a:r>
            <a:r>
              <a:rPr lang="hu-HU" sz="2800" dirty="0" smtClean="0"/>
              <a:t>tender </a:t>
            </a:r>
            <a:r>
              <a:rPr lang="hu-HU" sz="2800" dirty="0" err="1" smtClean="0"/>
              <a:t>without</a:t>
            </a:r>
            <a:r>
              <a:rPr lang="hu-HU" sz="2800" dirty="0" smtClean="0"/>
              <a:t> </a:t>
            </a:r>
            <a:r>
              <a:rPr lang="hu-HU" sz="2800" dirty="0" err="1" smtClean="0"/>
              <a:t>competition</a:t>
            </a:r>
            <a:r>
              <a:rPr lang="hu-HU" sz="2800" dirty="0" smtClean="0"/>
              <a:t> (SB=1) 2011.01. – 2017.09., </a:t>
            </a:r>
            <a:r>
              <a:rPr lang="hu-HU" sz="2800" dirty="0" err="1" smtClean="0"/>
              <a:t>quarterly</a:t>
            </a:r>
            <a:r>
              <a:rPr lang="hu-HU" sz="2800" dirty="0" smtClean="0"/>
              <a:t> </a:t>
            </a:r>
            <a:r>
              <a:rPr lang="hu-HU" sz="2800" dirty="0" err="1" smtClean="0"/>
              <a:t>data</a:t>
            </a:r>
            <a:r>
              <a:rPr lang="hu-HU" sz="2800" dirty="0" smtClean="0"/>
              <a:t>,</a:t>
            </a:r>
            <a:r>
              <a:rPr lang="en-US" sz="2800" dirty="0" smtClean="0"/>
              <a:t> </a:t>
            </a:r>
            <a:r>
              <a:rPr lang="en-US" sz="2800" dirty="0"/>
              <a:t>N = </a:t>
            </a:r>
            <a:r>
              <a:rPr lang="hu-HU" sz="2800" dirty="0" smtClean="0"/>
              <a:t>6,076</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27</a:t>
            </a:fld>
            <a:endParaRPr lang="hu-HU"/>
          </a:p>
        </p:txBody>
      </p:sp>
      <p:sp>
        <p:nvSpPr>
          <p:cNvPr id="10"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graphicFrame>
        <p:nvGraphicFramePr>
          <p:cNvPr id="7" name="Diagram 6"/>
          <p:cNvGraphicFramePr>
            <a:graphicFrameLocks/>
          </p:cNvGraphicFramePr>
          <p:nvPr>
            <p:extLst>
              <p:ext uri="{D42A27DB-BD31-4B8C-83A1-F6EECF244321}">
                <p14:modId xmlns:p14="http://schemas.microsoft.com/office/powerpoint/2010/main" val="3012610510"/>
              </p:ext>
            </p:extLst>
          </p:nvPr>
        </p:nvGraphicFramePr>
        <p:xfrm>
          <a:off x="35634" y="1268760"/>
          <a:ext cx="9000862" cy="4752528"/>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Egyenes összekötő 5"/>
          <p:cNvCxnSpPr/>
          <p:nvPr/>
        </p:nvCxnSpPr>
        <p:spPr>
          <a:xfrm flipH="1">
            <a:off x="7435817" y="1484784"/>
            <a:ext cx="72008" cy="3528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Egyenes összekötő 10"/>
          <p:cNvCxnSpPr/>
          <p:nvPr/>
        </p:nvCxnSpPr>
        <p:spPr>
          <a:xfrm flipH="1">
            <a:off x="8244408" y="1484784"/>
            <a:ext cx="72008" cy="352839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35648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82750"/>
            <a:ext cx="8229600" cy="2434282"/>
          </a:xfrm>
        </p:spPr>
        <p:txBody>
          <a:bodyPr>
            <a:normAutofit/>
          </a:bodyPr>
          <a:lstStyle/>
          <a:p>
            <a:r>
              <a:rPr lang="hu-HU" dirty="0" smtClean="0"/>
              <a:t>LESSONS</a:t>
            </a:r>
            <a:endParaRPr lang="en-GB"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28</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lessons</a:t>
            </a:r>
            <a:endParaRPr lang="en-US" sz="1600" dirty="0" smtClean="0"/>
          </a:p>
        </p:txBody>
      </p:sp>
    </p:spTree>
    <p:extLst>
      <p:ext uri="{BB962C8B-B14F-4D97-AF65-F5344CB8AC3E}">
        <p14:creationId xmlns:p14="http://schemas.microsoft.com/office/powerpoint/2010/main" val="42540482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868958"/>
          </a:xfrm>
        </p:spPr>
        <p:txBody>
          <a:bodyPr>
            <a:normAutofit/>
          </a:bodyPr>
          <a:lstStyle/>
          <a:p>
            <a:r>
              <a:rPr lang="hu-HU" dirty="0" err="1" smtClean="0"/>
              <a:t>Lessons</a:t>
            </a:r>
            <a:endParaRPr lang="en-GB" dirty="0"/>
          </a:p>
        </p:txBody>
      </p:sp>
      <p:sp>
        <p:nvSpPr>
          <p:cNvPr id="3" name="Tartalom helye 2"/>
          <p:cNvSpPr>
            <a:spLocks noGrp="1"/>
          </p:cNvSpPr>
          <p:nvPr>
            <p:ph idx="1"/>
          </p:nvPr>
        </p:nvSpPr>
        <p:spPr>
          <a:xfrm>
            <a:off x="467544" y="1484784"/>
            <a:ext cx="8229600" cy="4392487"/>
          </a:xfrm>
        </p:spPr>
        <p:txBody>
          <a:bodyPr>
            <a:normAutofit/>
          </a:bodyPr>
          <a:lstStyle/>
          <a:p>
            <a:r>
              <a:rPr lang="hu-HU" dirty="0" err="1" smtClean="0">
                <a:solidFill>
                  <a:schemeClr val="tx1">
                    <a:lumMod val="65000"/>
                    <a:lumOff val="35000"/>
                  </a:schemeClr>
                </a:solidFill>
              </a:rPr>
              <a:t>Low</a:t>
            </a:r>
            <a:r>
              <a:rPr lang="hu-HU" dirty="0" smtClean="0">
                <a:solidFill>
                  <a:schemeClr val="tx1">
                    <a:lumMod val="65000"/>
                    <a:lumOff val="35000"/>
                  </a:schemeClr>
                </a:solidFill>
              </a:rPr>
              <a:t> </a:t>
            </a:r>
            <a:r>
              <a:rPr lang="hu-HU" dirty="0" err="1" smtClean="0">
                <a:solidFill>
                  <a:schemeClr val="tx1">
                    <a:lumMod val="65000"/>
                    <a:lumOff val="35000"/>
                  </a:schemeClr>
                </a:solidFill>
              </a:rPr>
              <a:t>intensity</a:t>
            </a:r>
            <a:r>
              <a:rPr lang="hu-HU" dirty="0" smtClean="0">
                <a:solidFill>
                  <a:schemeClr val="tx1">
                    <a:lumMod val="65000"/>
                    <a:lumOff val="35000"/>
                  </a:schemeClr>
                </a:solidFill>
              </a:rPr>
              <a:t> of </a:t>
            </a:r>
            <a:r>
              <a:rPr lang="hu-HU" dirty="0" err="1" smtClean="0">
                <a:solidFill>
                  <a:schemeClr val="tx1">
                    <a:lumMod val="65000"/>
                    <a:lumOff val="35000"/>
                  </a:schemeClr>
                </a:solidFill>
              </a:rPr>
              <a:t>competition</a:t>
            </a:r>
            <a:endParaRPr lang="hu-HU" dirty="0" smtClean="0">
              <a:solidFill>
                <a:schemeClr val="tx1">
                  <a:lumMod val="65000"/>
                  <a:lumOff val="35000"/>
                </a:schemeClr>
              </a:solidFill>
            </a:endParaRPr>
          </a:p>
          <a:p>
            <a:endParaRPr lang="hu-HU" dirty="0">
              <a:solidFill>
                <a:schemeClr val="tx1">
                  <a:lumMod val="65000"/>
                  <a:lumOff val="35000"/>
                </a:schemeClr>
              </a:solidFill>
            </a:endParaRPr>
          </a:p>
          <a:p>
            <a:r>
              <a:rPr lang="hu-HU" dirty="0" err="1" smtClean="0">
                <a:solidFill>
                  <a:schemeClr val="tx1">
                    <a:lumMod val="65000"/>
                    <a:lumOff val="35000"/>
                  </a:schemeClr>
                </a:solidFill>
              </a:rPr>
              <a:t>High</a:t>
            </a:r>
            <a:r>
              <a:rPr lang="hu-HU" dirty="0" smtClean="0">
                <a:solidFill>
                  <a:schemeClr val="tx1">
                    <a:lumMod val="65000"/>
                    <a:lumOff val="35000"/>
                  </a:schemeClr>
                </a:solidFill>
              </a:rPr>
              <a:t> </a:t>
            </a:r>
            <a:r>
              <a:rPr lang="hu-HU" dirty="0" err="1" smtClean="0">
                <a:solidFill>
                  <a:schemeClr val="tx1">
                    <a:lumMod val="65000"/>
                    <a:lumOff val="35000"/>
                  </a:schemeClr>
                </a:solidFill>
              </a:rPr>
              <a:t>corruption</a:t>
            </a:r>
            <a:r>
              <a:rPr lang="hu-HU" dirty="0" smtClean="0">
                <a:solidFill>
                  <a:schemeClr val="tx1">
                    <a:lumMod val="65000"/>
                    <a:lumOff val="35000"/>
                  </a:schemeClr>
                </a:solidFill>
              </a:rPr>
              <a:t> </a:t>
            </a:r>
            <a:r>
              <a:rPr lang="hu-HU" dirty="0" err="1" smtClean="0">
                <a:solidFill>
                  <a:schemeClr val="tx1">
                    <a:lumMod val="65000"/>
                    <a:lumOff val="35000"/>
                  </a:schemeClr>
                </a:solidFill>
              </a:rPr>
              <a:t>risks</a:t>
            </a:r>
            <a:endParaRPr lang="hu-HU" dirty="0" smtClean="0">
              <a:solidFill>
                <a:schemeClr val="tx1">
                  <a:lumMod val="65000"/>
                  <a:lumOff val="35000"/>
                </a:schemeClr>
              </a:solidFill>
            </a:endParaRPr>
          </a:p>
          <a:p>
            <a:endParaRPr lang="en-US" dirty="0" smtClean="0">
              <a:solidFill>
                <a:schemeClr val="tx1">
                  <a:lumMod val="65000"/>
                  <a:lumOff val="35000"/>
                </a:schemeClr>
              </a:solidFill>
            </a:endParaRPr>
          </a:p>
          <a:p>
            <a:r>
              <a:rPr lang="hu-HU" dirty="0" err="1" smtClean="0">
                <a:solidFill>
                  <a:schemeClr val="tx1">
                    <a:lumMod val="65000"/>
                    <a:lumOff val="35000"/>
                  </a:schemeClr>
                </a:solidFill>
              </a:rPr>
              <a:t>High</a:t>
            </a:r>
            <a:r>
              <a:rPr lang="hu-HU" dirty="0" smtClean="0">
                <a:solidFill>
                  <a:schemeClr val="tx1">
                    <a:lumMod val="65000"/>
                    <a:lumOff val="35000"/>
                  </a:schemeClr>
                </a:solidFill>
              </a:rPr>
              <a:t> </a:t>
            </a:r>
            <a:r>
              <a:rPr lang="hu-HU" dirty="0" err="1" smtClean="0">
                <a:solidFill>
                  <a:schemeClr val="tx1">
                    <a:lumMod val="65000"/>
                    <a:lumOff val="35000"/>
                  </a:schemeClr>
                </a:solidFill>
              </a:rPr>
              <a:t>level</a:t>
            </a:r>
            <a:r>
              <a:rPr lang="hu-HU" dirty="0" smtClean="0">
                <a:solidFill>
                  <a:schemeClr val="tx1">
                    <a:lumMod val="65000"/>
                    <a:lumOff val="35000"/>
                  </a:schemeClr>
                </a:solidFill>
              </a:rPr>
              <a:t> of </a:t>
            </a:r>
            <a:r>
              <a:rPr lang="hu-HU" dirty="0" err="1" smtClean="0">
                <a:solidFill>
                  <a:schemeClr val="tx1">
                    <a:lumMod val="65000"/>
                    <a:lumOff val="35000"/>
                  </a:schemeClr>
                </a:solidFill>
              </a:rPr>
              <a:t>estimated</a:t>
            </a:r>
            <a:r>
              <a:rPr lang="hu-HU" dirty="0" smtClean="0">
                <a:solidFill>
                  <a:schemeClr val="tx1">
                    <a:lumMod val="65000"/>
                    <a:lumOff val="35000"/>
                  </a:schemeClr>
                </a:solidFill>
              </a:rPr>
              <a:t> </a:t>
            </a:r>
            <a:r>
              <a:rPr lang="hu-HU" dirty="0" err="1" smtClean="0">
                <a:solidFill>
                  <a:schemeClr val="tx1">
                    <a:lumMod val="65000"/>
                    <a:lumOff val="35000"/>
                  </a:schemeClr>
                </a:solidFill>
              </a:rPr>
              <a:t>direct</a:t>
            </a:r>
            <a:r>
              <a:rPr lang="hu-HU" dirty="0" smtClean="0">
                <a:solidFill>
                  <a:schemeClr val="tx1">
                    <a:lumMod val="65000"/>
                    <a:lumOff val="35000"/>
                  </a:schemeClr>
                </a:solidFill>
              </a:rPr>
              <a:t> </a:t>
            </a:r>
            <a:r>
              <a:rPr lang="hu-HU" dirty="0" err="1" smtClean="0">
                <a:solidFill>
                  <a:schemeClr val="tx1">
                    <a:lumMod val="65000"/>
                    <a:lumOff val="35000"/>
                  </a:schemeClr>
                </a:solidFill>
              </a:rPr>
              <a:t>social</a:t>
            </a:r>
            <a:r>
              <a:rPr lang="hu-HU" dirty="0" smtClean="0">
                <a:solidFill>
                  <a:schemeClr val="tx1">
                    <a:lumMod val="65000"/>
                    <a:lumOff val="35000"/>
                  </a:schemeClr>
                </a:solidFill>
              </a:rPr>
              <a:t> </a:t>
            </a:r>
            <a:r>
              <a:rPr lang="hu-HU" dirty="0" err="1" smtClean="0">
                <a:solidFill>
                  <a:schemeClr val="tx1">
                    <a:lumMod val="65000"/>
                    <a:lumOff val="35000"/>
                  </a:schemeClr>
                </a:solidFill>
              </a:rPr>
              <a:t>loss</a:t>
            </a:r>
            <a:endParaRPr lang="hu-HU" dirty="0" smtClean="0">
              <a:solidFill>
                <a:schemeClr val="tx1">
                  <a:lumMod val="65000"/>
                  <a:lumOff val="35000"/>
                </a:schemeClr>
              </a:solidFill>
            </a:endParaRPr>
          </a:p>
          <a:p>
            <a:endParaRPr lang="hu-HU" dirty="0">
              <a:solidFill>
                <a:schemeClr val="tx1">
                  <a:lumMod val="65000"/>
                  <a:lumOff val="35000"/>
                </a:schemeClr>
              </a:solidFill>
            </a:endParaRPr>
          </a:p>
          <a:p>
            <a:r>
              <a:rPr lang="hu-HU" dirty="0" err="1" smtClean="0"/>
              <a:t>Corruption</a:t>
            </a:r>
            <a:r>
              <a:rPr lang="hu-HU" dirty="0" smtClean="0"/>
              <a:t> </a:t>
            </a:r>
            <a:r>
              <a:rPr lang="hu-HU" dirty="0" err="1" smtClean="0"/>
              <a:t>towards</a:t>
            </a:r>
            <a:r>
              <a:rPr lang="hu-HU" dirty="0" smtClean="0"/>
              <a:t> </a:t>
            </a:r>
            <a:r>
              <a:rPr lang="hu-HU" dirty="0" err="1" smtClean="0"/>
              <a:t>institutionalization</a:t>
            </a:r>
            <a:endParaRPr lang="hu-HU" dirty="0" smtClean="0">
              <a:solidFill>
                <a:schemeClr val="tx1">
                  <a:lumMod val="65000"/>
                  <a:lumOff val="35000"/>
                </a:schemeClr>
              </a:solidFill>
            </a:endParaRPr>
          </a:p>
          <a:p>
            <a:endParaRPr lang="hu-HU" dirty="0">
              <a:solidFill>
                <a:schemeClr val="tx1">
                  <a:lumMod val="65000"/>
                  <a:lumOff val="35000"/>
                </a:schemeClr>
              </a:solidFill>
            </a:endParaRPr>
          </a:p>
          <a:p>
            <a:endParaRPr lang="en-US" dirty="0" smtClean="0">
              <a:solidFill>
                <a:srgbClr val="00B0F0"/>
              </a:solidFill>
            </a:endParaRP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29</a:t>
            </a:fld>
            <a:endParaRPr lang="hu-HU"/>
          </a:p>
        </p:txBody>
      </p:sp>
      <p:sp>
        <p:nvSpPr>
          <p:cNvPr id="8"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lessons</a:t>
            </a:r>
            <a:endParaRPr lang="en-US" sz="1600" dirty="0" smtClean="0"/>
          </a:p>
        </p:txBody>
      </p:sp>
    </p:spTree>
    <p:extLst>
      <p:ext uri="{BB962C8B-B14F-4D97-AF65-F5344CB8AC3E}">
        <p14:creationId xmlns:p14="http://schemas.microsoft.com/office/powerpoint/2010/main" val="32290688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868958"/>
          </a:xfrm>
        </p:spPr>
        <p:txBody>
          <a:bodyPr>
            <a:normAutofit/>
          </a:bodyPr>
          <a:lstStyle/>
          <a:p>
            <a:r>
              <a:rPr lang="hu-HU" dirty="0" err="1" smtClean="0"/>
              <a:t>research</a:t>
            </a:r>
            <a:r>
              <a:rPr lang="hu-HU" dirty="0" smtClean="0"/>
              <a:t> &amp; </a:t>
            </a:r>
            <a:r>
              <a:rPr lang="hu-HU" dirty="0" err="1" smtClean="0"/>
              <a:t>analytical</a:t>
            </a:r>
            <a:r>
              <a:rPr lang="hu-HU" dirty="0" smtClean="0"/>
              <a:t> </a:t>
            </a:r>
            <a:r>
              <a:rPr lang="hu-HU" dirty="0" err="1" smtClean="0"/>
              <a:t>tool</a:t>
            </a:r>
            <a:endParaRPr lang="en-GB" dirty="0"/>
          </a:p>
        </p:txBody>
      </p:sp>
      <p:sp>
        <p:nvSpPr>
          <p:cNvPr id="3" name="Tartalom helye 2"/>
          <p:cNvSpPr>
            <a:spLocks noGrp="1"/>
          </p:cNvSpPr>
          <p:nvPr>
            <p:ph idx="1"/>
          </p:nvPr>
        </p:nvSpPr>
        <p:spPr>
          <a:xfrm>
            <a:off x="467544" y="1484784"/>
            <a:ext cx="8229600" cy="4392487"/>
          </a:xfrm>
        </p:spPr>
        <p:txBody>
          <a:bodyPr>
            <a:normAutofit/>
          </a:bodyPr>
          <a:lstStyle/>
          <a:p>
            <a:r>
              <a:rPr lang="hu-HU" dirty="0" smtClean="0">
                <a:solidFill>
                  <a:schemeClr val="tx1">
                    <a:lumMod val="65000"/>
                    <a:lumOff val="35000"/>
                  </a:schemeClr>
                </a:solidFill>
              </a:rPr>
              <a:t>A</a:t>
            </a:r>
            <a:r>
              <a:rPr lang="en-US" dirty="0" err="1" smtClean="0">
                <a:solidFill>
                  <a:schemeClr val="tx1">
                    <a:lumMod val="65000"/>
                    <a:lumOff val="35000"/>
                  </a:schemeClr>
                </a:solidFill>
              </a:rPr>
              <a:t>nalysis</a:t>
            </a:r>
            <a:r>
              <a:rPr lang="en-US" dirty="0" smtClean="0">
                <a:solidFill>
                  <a:schemeClr val="tx1">
                    <a:lumMod val="65000"/>
                    <a:lumOff val="35000"/>
                  </a:schemeClr>
                </a:solidFill>
              </a:rPr>
              <a:t> of 5,922 contracts of 4,483 public procurement issued by Grad Zagreb and Zagreb Holding</a:t>
            </a:r>
            <a:endParaRPr lang="hu-HU" dirty="0" smtClean="0">
              <a:solidFill>
                <a:schemeClr val="tx1">
                  <a:lumMod val="65000"/>
                  <a:lumOff val="35000"/>
                </a:schemeClr>
              </a:solidFill>
            </a:endParaRPr>
          </a:p>
          <a:p>
            <a:endParaRPr lang="hu-HU" dirty="0">
              <a:solidFill>
                <a:schemeClr val="tx1">
                  <a:lumMod val="65000"/>
                  <a:lumOff val="35000"/>
                </a:schemeClr>
              </a:solidFill>
            </a:endParaRPr>
          </a:p>
          <a:p>
            <a:r>
              <a:rPr lang="en-US" dirty="0" smtClean="0">
                <a:solidFill>
                  <a:schemeClr val="tx1">
                    <a:lumMod val="65000"/>
                    <a:lumOff val="35000"/>
                  </a:schemeClr>
                </a:solidFill>
              </a:rPr>
              <a:t>Period of time: 2011-2016</a:t>
            </a:r>
          </a:p>
          <a:p>
            <a:endParaRPr lang="en-US" dirty="0" smtClean="0">
              <a:solidFill>
                <a:schemeClr val="tx1">
                  <a:lumMod val="65000"/>
                  <a:lumOff val="35000"/>
                </a:schemeClr>
              </a:solidFill>
            </a:endParaRPr>
          </a:p>
          <a:p>
            <a:r>
              <a:rPr lang="en-US" dirty="0" smtClean="0">
                <a:solidFill>
                  <a:schemeClr val="tx1">
                    <a:lumMod val="65000"/>
                    <a:lumOff val="35000"/>
                  </a:schemeClr>
                </a:solidFill>
              </a:rPr>
              <a:t>1,197 winner companies</a:t>
            </a:r>
            <a:endParaRPr lang="en-US" dirty="0" smtClean="0">
              <a:solidFill>
                <a:srgbClr val="00B0F0"/>
              </a:solidFill>
            </a:endParaRP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3</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a:t>
            </a:r>
            <a:r>
              <a:rPr lang="en-US" sz="1600" dirty="0" smtClean="0">
                <a:solidFill>
                  <a:schemeClr val="bg1">
                    <a:lumMod val="85000"/>
                  </a:schemeClr>
                </a:solidFill>
                <a:sym typeface="Symbol" pitchFamily="18" charset="2"/>
              </a:rPr>
              <a:t> mean results</a:t>
            </a:r>
            <a:r>
              <a:rPr lang="en-US" sz="1600" dirty="0" smtClean="0">
                <a:solidFill>
                  <a:schemeClr val="bg1">
                    <a:lumMod val="85000"/>
                  </a:schemeClr>
                </a:solidFill>
              </a:rPr>
              <a:t> </a:t>
            </a:r>
            <a:r>
              <a:rPr lang="en-US" sz="1600" dirty="0" smtClean="0">
                <a:solidFill>
                  <a:schemeClr val="bg1">
                    <a:lumMod val="85000"/>
                  </a:schemeClr>
                </a:solidFill>
                <a:sym typeface="Symbol" pitchFamily="18" charset="2"/>
              </a:rPr>
              <a:t> 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7925368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868958"/>
          </a:xfrm>
        </p:spPr>
        <p:txBody>
          <a:bodyPr>
            <a:normAutofit/>
          </a:bodyPr>
          <a:lstStyle/>
          <a:p>
            <a:r>
              <a:rPr lang="hu-HU" dirty="0" err="1" smtClean="0"/>
              <a:t>Lessons</a:t>
            </a:r>
            <a:endParaRPr lang="en-GB" dirty="0"/>
          </a:p>
        </p:txBody>
      </p:sp>
      <p:sp>
        <p:nvSpPr>
          <p:cNvPr id="3" name="Tartalom helye 2"/>
          <p:cNvSpPr>
            <a:spLocks noGrp="1"/>
          </p:cNvSpPr>
          <p:nvPr>
            <p:ph idx="1"/>
          </p:nvPr>
        </p:nvSpPr>
        <p:spPr>
          <a:xfrm>
            <a:off x="467544" y="1484784"/>
            <a:ext cx="8229600" cy="4392487"/>
          </a:xfrm>
        </p:spPr>
        <p:txBody>
          <a:bodyPr>
            <a:normAutofit/>
          </a:bodyPr>
          <a:lstStyle/>
          <a:p>
            <a:pPr marL="514350" indent="-457200"/>
            <a:r>
              <a:rPr lang="en-GB" dirty="0" smtClean="0">
                <a:solidFill>
                  <a:schemeClr val="tx1">
                    <a:lumMod val="65000"/>
                    <a:lumOff val="35000"/>
                  </a:schemeClr>
                </a:solidFill>
              </a:rPr>
              <a:t>Need for a regular empirical analysis of the intensity of competition</a:t>
            </a:r>
            <a:r>
              <a:rPr lang="hu-HU" dirty="0" smtClean="0">
                <a:solidFill>
                  <a:schemeClr val="tx1">
                    <a:lumMod val="65000"/>
                    <a:lumOff val="35000"/>
                  </a:schemeClr>
                </a:solidFill>
              </a:rPr>
              <a:t>, </a:t>
            </a:r>
            <a:r>
              <a:rPr lang="en-GB" dirty="0" smtClean="0">
                <a:solidFill>
                  <a:schemeClr val="tx1">
                    <a:lumMod val="65000"/>
                    <a:lumOff val="35000"/>
                  </a:schemeClr>
                </a:solidFill>
              </a:rPr>
              <a:t>corruption risks </a:t>
            </a:r>
            <a:r>
              <a:rPr lang="hu-HU" dirty="0" smtClean="0">
                <a:solidFill>
                  <a:schemeClr val="tx1">
                    <a:lumMod val="65000"/>
                    <a:lumOff val="35000"/>
                  </a:schemeClr>
                </a:solidFill>
              </a:rPr>
              <a:t>and </a:t>
            </a:r>
            <a:r>
              <a:rPr lang="hu-HU" dirty="0" err="1" smtClean="0">
                <a:solidFill>
                  <a:schemeClr val="tx1">
                    <a:lumMod val="65000"/>
                    <a:lumOff val="35000"/>
                  </a:schemeClr>
                </a:solidFill>
              </a:rPr>
              <a:t>direct</a:t>
            </a:r>
            <a:r>
              <a:rPr lang="hu-HU" dirty="0" smtClean="0">
                <a:solidFill>
                  <a:schemeClr val="tx1">
                    <a:lumMod val="65000"/>
                    <a:lumOff val="35000"/>
                  </a:schemeClr>
                </a:solidFill>
              </a:rPr>
              <a:t> </a:t>
            </a:r>
            <a:r>
              <a:rPr lang="hu-HU" dirty="0" err="1" smtClean="0">
                <a:solidFill>
                  <a:schemeClr val="tx1">
                    <a:lumMod val="65000"/>
                    <a:lumOff val="35000"/>
                  </a:schemeClr>
                </a:solidFill>
              </a:rPr>
              <a:t>social</a:t>
            </a:r>
            <a:r>
              <a:rPr lang="hu-HU" dirty="0" smtClean="0">
                <a:solidFill>
                  <a:schemeClr val="tx1">
                    <a:lumMod val="65000"/>
                    <a:lumOff val="35000"/>
                  </a:schemeClr>
                </a:solidFill>
              </a:rPr>
              <a:t> </a:t>
            </a:r>
            <a:r>
              <a:rPr lang="hu-HU" dirty="0" err="1" smtClean="0">
                <a:solidFill>
                  <a:schemeClr val="tx1">
                    <a:lumMod val="65000"/>
                    <a:lumOff val="35000"/>
                  </a:schemeClr>
                </a:solidFill>
              </a:rPr>
              <a:t>loss</a:t>
            </a:r>
            <a:r>
              <a:rPr lang="hu-HU" dirty="0" smtClean="0">
                <a:solidFill>
                  <a:schemeClr val="tx1">
                    <a:lumMod val="65000"/>
                    <a:lumOff val="35000"/>
                  </a:schemeClr>
                </a:solidFill>
              </a:rPr>
              <a:t> </a:t>
            </a:r>
            <a:r>
              <a:rPr lang="en-GB" dirty="0" smtClean="0">
                <a:solidFill>
                  <a:schemeClr val="tx1">
                    <a:lumMod val="65000"/>
                    <a:lumOff val="35000"/>
                  </a:schemeClr>
                </a:solidFill>
              </a:rPr>
              <a:t>of public tenders.</a:t>
            </a:r>
          </a:p>
          <a:p>
            <a:pPr marL="514350" indent="-457200"/>
            <a:endParaRPr lang="en-GB" dirty="0" smtClean="0">
              <a:solidFill>
                <a:schemeClr val="tx1">
                  <a:lumMod val="65000"/>
                  <a:lumOff val="35000"/>
                </a:schemeClr>
              </a:solidFill>
            </a:endParaRPr>
          </a:p>
          <a:p>
            <a:pPr marL="514350" indent="-457200"/>
            <a:r>
              <a:rPr lang="en-GB" dirty="0" smtClean="0">
                <a:solidFill>
                  <a:schemeClr val="tx1">
                    <a:lumMod val="65000"/>
                    <a:lumOff val="35000"/>
                  </a:schemeClr>
                </a:solidFill>
              </a:rPr>
              <a:t>This </a:t>
            </a:r>
            <a:r>
              <a:rPr lang="hu-HU" dirty="0" smtClean="0">
                <a:solidFill>
                  <a:schemeClr val="tx1">
                    <a:lumMod val="65000"/>
                    <a:lumOff val="35000"/>
                  </a:schemeClr>
                </a:solidFill>
              </a:rPr>
              <a:t>is </a:t>
            </a:r>
            <a:r>
              <a:rPr lang="en-GB" dirty="0" smtClean="0">
                <a:solidFill>
                  <a:schemeClr val="tx1">
                    <a:lumMod val="65000"/>
                    <a:lumOff val="35000"/>
                  </a:schemeClr>
                </a:solidFill>
              </a:rPr>
              <a:t>the first step towards </a:t>
            </a:r>
            <a:r>
              <a:rPr lang="hu-HU" dirty="0" err="1" smtClean="0">
                <a:solidFill>
                  <a:schemeClr val="tx1">
                    <a:lumMod val="65000"/>
                    <a:lumOff val="35000"/>
                  </a:schemeClr>
                </a:solidFill>
              </a:rPr>
              <a:t>increasing</a:t>
            </a:r>
            <a:r>
              <a:rPr lang="en-GB" dirty="0" smtClean="0">
                <a:solidFill>
                  <a:schemeClr val="tx1">
                    <a:lumMod val="65000"/>
                    <a:lumOff val="35000"/>
                  </a:schemeClr>
                </a:solidFill>
              </a:rPr>
              <a:t> of social welfare.</a:t>
            </a:r>
          </a:p>
          <a:p>
            <a:endParaRPr lang="hu-HU" dirty="0">
              <a:solidFill>
                <a:schemeClr val="tx1">
                  <a:lumMod val="65000"/>
                  <a:lumOff val="35000"/>
                </a:schemeClr>
              </a:solidFill>
            </a:endParaRPr>
          </a:p>
          <a:p>
            <a:endParaRPr lang="en-US" dirty="0" smtClean="0">
              <a:solidFill>
                <a:srgbClr val="00B0F0"/>
              </a:solidFill>
            </a:endParaRP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30</a:t>
            </a:fld>
            <a:endParaRPr lang="hu-HU"/>
          </a:p>
        </p:txBody>
      </p:sp>
      <p:sp>
        <p:nvSpPr>
          <p:cNvPr id="8"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lessons</a:t>
            </a:r>
            <a:endParaRPr lang="en-US" sz="1600" dirty="0" smtClean="0"/>
          </a:p>
        </p:txBody>
      </p:sp>
    </p:spTree>
    <p:extLst>
      <p:ext uri="{BB962C8B-B14F-4D97-AF65-F5344CB8AC3E}">
        <p14:creationId xmlns:p14="http://schemas.microsoft.com/office/powerpoint/2010/main" val="42322486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64316"/>
            <a:ext cx="8435280" cy="720080"/>
          </a:xfrm>
        </p:spPr>
        <p:txBody>
          <a:bodyPr>
            <a:normAutofit fontScale="90000"/>
          </a:bodyPr>
          <a:lstStyle/>
          <a:p>
            <a:r>
              <a:rPr lang="hu-HU" dirty="0" err="1" smtClean="0"/>
              <a:t>References</a:t>
            </a:r>
            <a:endParaRPr lang="en-GB" dirty="0"/>
          </a:p>
        </p:txBody>
      </p:sp>
      <p:sp>
        <p:nvSpPr>
          <p:cNvPr id="3" name="Tartalom helye 2"/>
          <p:cNvSpPr>
            <a:spLocks noGrp="1"/>
          </p:cNvSpPr>
          <p:nvPr>
            <p:ph idx="1"/>
          </p:nvPr>
        </p:nvSpPr>
        <p:spPr>
          <a:xfrm>
            <a:off x="179512" y="1084396"/>
            <a:ext cx="8856984" cy="5160829"/>
          </a:xfrm>
        </p:spPr>
        <p:txBody>
          <a:bodyPr>
            <a:normAutofit fontScale="92500" lnSpcReduction="10000"/>
          </a:bodyPr>
          <a:lstStyle/>
          <a:p>
            <a:pPr marL="0" indent="0">
              <a:buNone/>
            </a:pPr>
            <a:r>
              <a:rPr lang="hu-HU" sz="1000" u="sng" dirty="0"/>
              <a:t>ACFE. 2016. </a:t>
            </a:r>
            <a:r>
              <a:rPr lang="hu-HU" sz="1000" u="sng" dirty="0" err="1"/>
              <a:t>Report</a:t>
            </a:r>
            <a:r>
              <a:rPr lang="hu-HU" sz="1000" u="sng" dirty="0"/>
              <a:t> </a:t>
            </a:r>
            <a:r>
              <a:rPr lang="hu-HU" sz="1000" u="sng" dirty="0" err="1"/>
              <a:t>to</a:t>
            </a:r>
            <a:r>
              <a:rPr lang="hu-HU" sz="1000" u="sng" dirty="0"/>
              <a:t> </a:t>
            </a:r>
            <a:r>
              <a:rPr lang="hu-HU" sz="1000" u="sng" dirty="0" err="1"/>
              <a:t>the</a:t>
            </a:r>
            <a:r>
              <a:rPr lang="hu-HU" sz="1000" u="sng" dirty="0"/>
              <a:t> </a:t>
            </a:r>
            <a:r>
              <a:rPr lang="hu-HU" sz="1000" u="sng" dirty="0" err="1"/>
              <a:t>Nations</a:t>
            </a:r>
            <a:r>
              <a:rPr lang="hu-HU" sz="1000" u="sng" dirty="0"/>
              <a:t> </a:t>
            </a:r>
            <a:r>
              <a:rPr lang="hu-HU" sz="1000" u="sng" dirty="0" err="1"/>
              <a:t>on</a:t>
            </a:r>
            <a:r>
              <a:rPr lang="hu-HU" sz="1000" u="sng" dirty="0"/>
              <a:t> </a:t>
            </a:r>
            <a:r>
              <a:rPr lang="hu-HU" sz="1000" u="sng" dirty="0" err="1"/>
              <a:t>Occupational</a:t>
            </a:r>
            <a:r>
              <a:rPr lang="hu-HU" sz="1000" u="sng" dirty="0"/>
              <a:t> </a:t>
            </a:r>
            <a:r>
              <a:rPr lang="hu-HU" sz="1000" u="sng" dirty="0" err="1"/>
              <a:t>Fraud</a:t>
            </a:r>
            <a:r>
              <a:rPr lang="hu-HU" sz="1000" u="sng" dirty="0"/>
              <a:t> and </a:t>
            </a:r>
            <a:r>
              <a:rPr lang="hu-HU" sz="1000" u="sng" dirty="0" err="1"/>
              <a:t>Abuse</a:t>
            </a:r>
            <a:r>
              <a:rPr lang="hu-HU" sz="1000" u="sng" dirty="0"/>
              <a:t>, 2016 Global </a:t>
            </a:r>
            <a:r>
              <a:rPr lang="hu-HU" sz="1000" u="sng" dirty="0" err="1"/>
              <a:t>Fraud</a:t>
            </a:r>
            <a:r>
              <a:rPr lang="hu-HU" sz="1000" u="sng" dirty="0"/>
              <a:t> </a:t>
            </a:r>
            <a:r>
              <a:rPr lang="hu-HU" sz="1000" u="sng" dirty="0" err="1"/>
              <a:t>Study</a:t>
            </a:r>
            <a:r>
              <a:rPr lang="hu-HU" sz="1000" u="sng" dirty="0"/>
              <a:t>. </a:t>
            </a:r>
            <a:r>
              <a:rPr lang="hu-HU" sz="1000" u="sng" dirty="0" err="1"/>
              <a:t>Association</a:t>
            </a:r>
            <a:r>
              <a:rPr lang="hu-HU" sz="1000" u="sng" dirty="0"/>
              <a:t> of </a:t>
            </a:r>
            <a:r>
              <a:rPr lang="hu-HU" sz="1000" u="sng" dirty="0" err="1"/>
              <a:t>Certified</a:t>
            </a:r>
            <a:r>
              <a:rPr lang="hu-HU" sz="1000" u="sng" dirty="0"/>
              <a:t> </a:t>
            </a:r>
            <a:r>
              <a:rPr lang="hu-HU" sz="1000" u="sng" dirty="0" err="1"/>
              <a:t>Fraud</a:t>
            </a:r>
            <a:r>
              <a:rPr lang="hu-HU" sz="1000" u="sng" dirty="0"/>
              <a:t> </a:t>
            </a:r>
            <a:r>
              <a:rPr lang="hu-HU" sz="1000" u="sng" dirty="0" err="1"/>
              <a:t>Examiners</a:t>
            </a:r>
            <a:r>
              <a:rPr lang="hu-HU" sz="1000" u="sng" dirty="0"/>
              <a:t>, USA: Austin, Texas.</a:t>
            </a:r>
          </a:p>
          <a:p>
            <a:pPr marL="0" indent="0">
              <a:buNone/>
            </a:pPr>
            <a:r>
              <a:rPr lang="hu-HU" sz="1000" u="sng" dirty="0" err="1"/>
              <a:t>Coviello</a:t>
            </a:r>
            <a:r>
              <a:rPr lang="hu-HU" sz="1000" u="sng" dirty="0"/>
              <a:t>, D., – </a:t>
            </a:r>
            <a:r>
              <a:rPr lang="hu-HU" sz="1000" u="sng" dirty="0" err="1"/>
              <a:t>Gagliarducci</a:t>
            </a:r>
            <a:r>
              <a:rPr lang="hu-HU" sz="1000" u="sng" dirty="0"/>
              <a:t>, S. 2010. Building </a:t>
            </a:r>
            <a:r>
              <a:rPr lang="hu-HU" sz="1000" u="sng" dirty="0" err="1"/>
              <a:t>Political</a:t>
            </a:r>
            <a:r>
              <a:rPr lang="hu-HU" sz="1000" u="sng" dirty="0"/>
              <a:t> </a:t>
            </a:r>
            <a:r>
              <a:rPr lang="hu-HU" sz="1000" u="sng" dirty="0" err="1"/>
              <a:t>Collusion</a:t>
            </a:r>
            <a:r>
              <a:rPr lang="hu-HU" sz="1000" u="sng" dirty="0"/>
              <a:t>: </a:t>
            </a:r>
            <a:r>
              <a:rPr lang="hu-HU" sz="1000" u="sng" dirty="0" err="1"/>
              <a:t>Evidence</a:t>
            </a:r>
            <a:r>
              <a:rPr lang="hu-HU" sz="1000" u="sng" dirty="0"/>
              <a:t> </a:t>
            </a:r>
            <a:r>
              <a:rPr lang="hu-HU" sz="1000" u="sng" dirty="0" err="1"/>
              <a:t>from</a:t>
            </a:r>
            <a:r>
              <a:rPr lang="hu-HU" sz="1000" u="sng" dirty="0"/>
              <a:t> </a:t>
            </a:r>
            <a:r>
              <a:rPr lang="hu-HU" sz="1000" u="sng" dirty="0" err="1"/>
              <a:t>Procurement</a:t>
            </a:r>
            <a:r>
              <a:rPr lang="hu-HU" sz="1000" u="sng" dirty="0"/>
              <a:t> </a:t>
            </a:r>
            <a:r>
              <a:rPr lang="hu-HU" sz="1000" u="sng" dirty="0" err="1"/>
              <a:t>Auctions</a:t>
            </a:r>
            <a:r>
              <a:rPr lang="hu-HU" sz="1000" u="sng" dirty="0"/>
              <a:t>. IZA DP No. 4939, Bonn: Institute </a:t>
            </a:r>
            <a:r>
              <a:rPr lang="hu-HU" sz="1000" u="sng" dirty="0" err="1"/>
              <a:t>for</a:t>
            </a:r>
            <a:r>
              <a:rPr lang="hu-HU" sz="1000" u="sng" dirty="0"/>
              <a:t> </a:t>
            </a:r>
            <a:r>
              <a:rPr lang="hu-HU" sz="1000" u="sng" dirty="0" err="1"/>
              <a:t>the</a:t>
            </a:r>
            <a:r>
              <a:rPr lang="hu-HU" sz="1000" u="sng" dirty="0"/>
              <a:t> </a:t>
            </a:r>
            <a:r>
              <a:rPr lang="hu-HU" sz="1000" u="sng" dirty="0" err="1"/>
              <a:t>Study</a:t>
            </a:r>
            <a:r>
              <a:rPr lang="hu-HU" sz="1000" u="sng" dirty="0"/>
              <a:t> of Labor (IZA). </a:t>
            </a:r>
            <a:r>
              <a:rPr lang="hu-HU" sz="1000" u="sng" dirty="0">
                <a:hlinkClick r:id="rId3"/>
              </a:rPr>
              <a:t>http://</a:t>
            </a:r>
            <a:r>
              <a:rPr lang="hu-HU" sz="1000" u="sng" dirty="0" smtClean="0">
                <a:hlinkClick r:id="rId3"/>
              </a:rPr>
              <a:t>repec.iza.org/dp4939.pdf</a:t>
            </a:r>
            <a:endParaRPr lang="hu-HU" sz="1000" u="sng" dirty="0" smtClean="0"/>
          </a:p>
          <a:p>
            <a:pPr marL="0" indent="0">
              <a:buNone/>
            </a:pPr>
            <a:endParaRPr lang="hu-HU" sz="1000" u="sng" dirty="0"/>
          </a:p>
          <a:p>
            <a:pPr marL="0" indent="0">
              <a:buNone/>
            </a:pPr>
            <a:r>
              <a:rPr lang="hu-HU" sz="1000" u="sng" dirty="0" err="1"/>
              <a:t>Chvalkovska</a:t>
            </a:r>
            <a:r>
              <a:rPr lang="hu-HU" sz="1000" u="sng" dirty="0"/>
              <a:t>, J., Fazekas, M., </a:t>
            </a:r>
            <a:r>
              <a:rPr lang="hu-HU" sz="1000" u="sng" dirty="0" err="1"/>
              <a:t>Skuhrovec</a:t>
            </a:r>
            <a:r>
              <a:rPr lang="hu-HU" sz="1000" u="sng" dirty="0"/>
              <a:t>, J., Tóth, I. J., King L. P. 2013. </a:t>
            </a:r>
            <a:r>
              <a:rPr lang="hu-HU" sz="1000" u="sng" dirty="0" err="1"/>
              <a:t>Are</a:t>
            </a:r>
            <a:r>
              <a:rPr lang="hu-HU" sz="1000" u="sng" dirty="0"/>
              <a:t> EU </a:t>
            </a:r>
            <a:r>
              <a:rPr lang="hu-HU" sz="1000" u="sng" dirty="0" err="1"/>
              <a:t>funds</a:t>
            </a:r>
            <a:r>
              <a:rPr lang="hu-HU" sz="1000" u="sng" dirty="0"/>
              <a:t> a </a:t>
            </a:r>
            <a:r>
              <a:rPr lang="hu-HU" sz="1000" u="sng" dirty="0" err="1"/>
              <a:t>Corruption</a:t>
            </a:r>
            <a:r>
              <a:rPr lang="hu-HU" sz="1000" u="sng" dirty="0"/>
              <a:t> </a:t>
            </a:r>
            <a:r>
              <a:rPr lang="hu-HU" sz="1000" u="sng" dirty="0" err="1"/>
              <a:t>Risk</a:t>
            </a:r>
            <a:r>
              <a:rPr lang="hu-HU" sz="1000" u="sng" dirty="0"/>
              <a:t>? The </a:t>
            </a:r>
            <a:r>
              <a:rPr lang="hu-HU" sz="1000" u="sng" dirty="0" err="1"/>
              <a:t>Impact</a:t>
            </a:r>
            <a:r>
              <a:rPr lang="hu-HU" sz="1000" u="sng" dirty="0"/>
              <a:t> of EU </a:t>
            </a:r>
            <a:r>
              <a:rPr lang="hu-HU" sz="1000" u="sng" dirty="0" err="1"/>
              <a:t>Funds</a:t>
            </a:r>
            <a:r>
              <a:rPr lang="hu-HU" sz="1000" u="sng" dirty="0"/>
              <a:t> </a:t>
            </a:r>
            <a:r>
              <a:rPr lang="hu-HU" sz="1000" u="sng" dirty="0" err="1"/>
              <a:t>on</a:t>
            </a:r>
            <a:r>
              <a:rPr lang="hu-HU" sz="1000" u="sng" dirty="0"/>
              <a:t> Grand </a:t>
            </a:r>
            <a:r>
              <a:rPr lang="hu-HU" sz="1000" u="sng" dirty="0" err="1"/>
              <a:t>Corruption</a:t>
            </a:r>
            <a:r>
              <a:rPr lang="hu-HU" sz="1000" u="sng" dirty="0"/>
              <a:t> </a:t>
            </a:r>
            <a:r>
              <a:rPr lang="hu-HU" sz="1000" u="sng" dirty="0" err="1"/>
              <a:t>in</a:t>
            </a:r>
            <a:r>
              <a:rPr lang="hu-HU" sz="1000" u="sng" dirty="0"/>
              <a:t> </a:t>
            </a:r>
            <a:r>
              <a:rPr lang="hu-HU" sz="1000" u="sng" dirty="0" err="1"/>
              <a:t>Central</a:t>
            </a:r>
            <a:r>
              <a:rPr lang="hu-HU" sz="1000" u="sng" dirty="0"/>
              <a:t> and </a:t>
            </a:r>
            <a:r>
              <a:rPr lang="hu-HU" sz="1000" u="sng" dirty="0" err="1"/>
              <a:t>Eastern</a:t>
            </a:r>
            <a:r>
              <a:rPr lang="hu-HU" sz="1000" u="sng" dirty="0"/>
              <a:t> Europe. </a:t>
            </a:r>
            <a:r>
              <a:rPr lang="hu-HU" sz="1000" u="sng" dirty="0" err="1"/>
              <a:t>In</a:t>
            </a:r>
            <a:r>
              <a:rPr lang="hu-HU" sz="1000" u="sng" dirty="0"/>
              <a:t>: </a:t>
            </a:r>
            <a:r>
              <a:rPr lang="hu-HU" sz="1000" u="sng" dirty="0" err="1"/>
              <a:t>Pippidi-Mungiu</a:t>
            </a:r>
            <a:r>
              <a:rPr lang="hu-HU" sz="1000" u="sng" dirty="0"/>
              <a:t>, A. </a:t>
            </a:r>
            <a:r>
              <a:rPr lang="hu-HU" sz="1000" u="sng" dirty="0" err="1"/>
              <a:t>Controlling</a:t>
            </a:r>
            <a:r>
              <a:rPr lang="hu-HU" sz="1000" u="sng" dirty="0"/>
              <a:t> </a:t>
            </a:r>
            <a:r>
              <a:rPr lang="hu-HU" sz="1000" u="sng" dirty="0" err="1"/>
              <a:t>Corrution</a:t>
            </a:r>
            <a:r>
              <a:rPr lang="hu-HU" sz="1000" u="sng" dirty="0"/>
              <a:t> </a:t>
            </a:r>
            <a:r>
              <a:rPr lang="hu-HU" sz="1000" u="sng" dirty="0" err="1"/>
              <a:t>in</a:t>
            </a:r>
            <a:r>
              <a:rPr lang="hu-HU" sz="1000" u="sng" dirty="0"/>
              <a:t> Europe. The </a:t>
            </a:r>
            <a:r>
              <a:rPr lang="hu-HU" sz="1000" u="sng" dirty="0" err="1"/>
              <a:t>Anticorruption</a:t>
            </a:r>
            <a:r>
              <a:rPr lang="hu-HU" sz="1000" u="sng" dirty="0"/>
              <a:t> </a:t>
            </a:r>
            <a:r>
              <a:rPr lang="hu-HU" sz="1000" u="sng" dirty="0" err="1"/>
              <a:t>Report</a:t>
            </a:r>
            <a:r>
              <a:rPr lang="hu-HU" sz="1000" u="sng" dirty="0"/>
              <a:t> 2. </a:t>
            </a:r>
            <a:r>
              <a:rPr lang="hu-HU" sz="1000" u="sng" dirty="0" err="1"/>
              <a:t>Oplanden</a:t>
            </a:r>
            <a:r>
              <a:rPr lang="hu-HU" sz="1000" u="sng" dirty="0"/>
              <a:t>, Berlin &amp; Toronto: Barbara </a:t>
            </a:r>
            <a:r>
              <a:rPr lang="hu-HU" sz="1000" u="sng" dirty="0" err="1"/>
              <a:t>Budrich</a:t>
            </a:r>
            <a:r>
              <a:rPr lang="hu-HU" sz="1000" u="sng" dirty="0"/>
              <a:t> </a:t>
            </a:r>
            <a:r>
              <a:rPr lang="hu-HU" sz="1000" u="sng" dirty="0" err="1"/>
              <a:t>Publishers</a:t>
            </a:r>
            <a:r>
              <a:rPr lang="hu-HU" sz="1000" u="sng" dirty="0"/>
              <a:t>. pp. 68-89</a:t>
            </a:r>
            <a:r>
              <a:rPr lang="hu-HU" sz="1000" u="sng" dirty="0" smtClean="0"/>
              <a:t>.</a:t>
            </a:r>
          </a:p>
          <a:p>
            <a:pPr marL="0" indent="0">
              <a:buNone/>
            </a:pPr>
            <a:endParaRPr lang="hu-HU" sz="1000" u="sng" dirty="0"/>
          </a:p>
          <a:p>
            <a:pPr marL="0" indent="0">
              <a:buNone/>
            </a:pPr>
            <a:r>
              <a:rPr lang="hu-HU" sz="1000" u="sng" dirty="0" err="1"/>
              <a:t>Czibik</a:t>
            </a:r>
            <a:r>
              <a:rPr lang="hu-HU" sz="1000" u="sng" dirty="0"/>
              <a:t>, Á., Fazekas, M., Tóth, B., Tóth I. J. 2014. </a:t>
            </a:r>
            <a:r>
              <a:rPr lang="hu-HU" sz="1000" u="sng" dirty="0" err="1"/>
              <a:t>Toolkit</a:t>
            </a:r>
            <a:r>
              <a:rPr lang="hu-HU" sz="1000" u="sng" dirty="0"/>
              <a:t> </a:t>
            </a:r>
            <a:r>
              <a:rPr lang="hu-HU" sz="1000" u="sng" dirty="0" err="1"/>
              <a:t>for</a:t>
            </a:r>
            <a:r>
              <a:rPr lang="hu-HU" sz="1000" u="sng" dirty="0"/>
              <a:t> </a:t>
            </a:r>
            <a:r>
              <a:rPr lang="hu-HU" sz="1000" u="sng" dirty="0" err="1"/>
              <a:t>detecting</a:t>
            </a:r>
            <a:r>
              <a:rPr lang="hu-HU" sz="1000" u="sng" dirty="0"/>
              <a:t> </a:t>
            </a:r>
            <a:r>
              <a:rPr lang="hu-HU" sz="1000" u="sng" dirty="0" err="1"/>
              <a:t>collusive</a:t>
            </a:r>
            <a:r>
              <a:rPr lang="hu-HU" sz="1000" u="sng" dirty="0"/>
              <a:t> </a:t>
            </a:r>
            <a:r>
              <a:rPr lang="hu-HU" sz="1000" u="sng" dirty="0" err="1"/>
              <a:t>bidding</a:t>
            </a:r>
            <a:r>
              <a:rPr lang="hu-HU" sz="1000" u="sng" dirty="0"/>
              <a:t> </a:t>
            </a:r>
            <a:r>
              <a:rPr lang="hu-HU" sz="1000" u="sng" dirty="0" err="1"/>
              <a:t>in</a:t>
            </a:r>
            <a:r>
              <a:rPr lang="hu-HU" sz="1000" u="sng" dirty="0"/>
              <a:t> </a:t>
            </a:r>
            <a:r>
              <a:rPr lang="hu-HU" sz="1000" u="sng" dirty="0" err="1"/>
              <a:t>public</a:t>
            </a:r>
            <a:r>
              <a:rPr lang="hu-HU" sz="1000" u="sng" dirty="0"/>
              <a:t> </a:t>
            </a:r>
            <a:r>
              <a:rPr lang="hu-HU" sz="1000" u="sng" dirty="0" err="1"/>
              <a:t>procurement</a:t>
            </a:r>
            <a:r>
              <a:rPr lang="hu-HU" sz="1000" u="sng" dirty="0"/>
              <a:t>. </a:t>
            </a:r>
            <a:r>
              <a:rPr lang="hu-HU" sz="1000" u="sng" dirty="0" err="1"/>
              <a:t>With</a:t>
            </a:r>
            <a:r>
              <a:rPr lang="hu-HU" sz="1000" u="sng" dirty="0"/>
              <a:t> </a:t>
            </a:r>
            <a:r>
              <a:rPr lang="hu-HU" sz="1000" u="sng" dirty="0" err="1"/>
              <a:t>examples</a:t>
            </a:r>
            <a:r>
              <a:rPr lang="hu-HU" sz="1000" u="sng" dirty="0"/>
              <a:t> </a:t>
            </a:r>
            <a:r>
              <a:rPr lang="hu-HU" sz="1000" u="sng" dirty="0" err="1"/>
              <a:t>from</a:t>
            </a:r>
            <a:r>
              <a:rPr lang="hu-HU" sz="1000" u="sng" dirty="0"/>
              <a:t> Hungary. </a:t>
            </a:r>
            <a:r>
              <a:rPr lang="hu-HU" sz="1000" u="sng" dirty="0" err="1"/>
              <a:t>Working</a:t>
            </a:r>
            <a:r>
              <a:rPr lang="hu-HU" sz="1000" u="sng" dirty="0"/>
              <a:t> </a:t>
            </a:r>
            <a:r>
              <a:rPr lang="hu-HU" sz="1000" u="sng" dirty="0" err="1"/>
              <a:t>Paper</a:t>
            </a:r>
            <a:r>
              <a:rPr lang="hu-HU" sz="1000" u="sng" dirty="0"/>
              <a:t> Series: CRCB-WP/2014:02. CRCB, Budapest, 2014. </a:t>
            </a:r>
            <a:r>
              <a:rPr lang="hu-HU" sz="1000" u="sng" dirty="0">
                <a:hlinkClick r:id="rId4"/>
              </a:rPr>
              <a:t>http://</a:t>
            </a:r>
            <a:r>
              <a:rPr lang="hu-HU" sz="1000" u="sng" dirty="0" smtClean="0">
                <a:hlinkClick r:id="rId4"/>
              </a:rPr>
              <a:t>bit.ly/2aDRYM7</a:t>
            </a:r>
            <a:endParaRPr lang="hu-HU" sz="1000" u="sng" dirty="0" smtClean="0"/>
          </a:p>
          <a:p>
            <a:pPr marL="0" indent="0">
              <a:buNone/>
            </a:pPr>
            <a:r>
              <a:rPr lang="hu-HU" sz="1000" u="sng" dirty="0" smtClean="0"/>
              <a:t> </a:t>
            </a:r>
            <a:endParaRPr lang="hu-HU" sz="1000" u="sng" dirty="0"/>
          </a:p>
          <a:p>
            <a:pPr marL="0" indent="0">
              <a:buNone/>
            </a:pPr>
            <a:r>
              <a:rPr lang="hu-HU" sz="1000" u="sng" dirty="0"/>
              <a:t>CRCB. 2016. </a:t>
            </a:r>
            <a:r>
              <a:rPr lang="hu-HU" sz="1000" u="sng" dirty="0" err="1"/>
              <a:t>Competitive</a:t>
            </a:r>
            <a:r>
              <a:rPr lang="hu-HU" sz="1000" u="sng" dirty="0"/>
              <a:t> </a:t>
            </a:r>
            <a:r>
              <a:rPr lang="hu-HU" sz="1000" u="sng" dirty="0" err="1"/>
              <a:t>Intensity</a:t>
            </a:r>
            <a:r>
              <a:rPr lang="hu-HU" sz="1000" u="sng" dirty="0"/>
              <a:t> and </a:t>
            </a:r>
            <a:r>
              <a:rPr lang="hu-HU" sz="1000" u="sng" dirty="0" err="1"/>
              <a:t>Corruption</a:t>
            </a:r>
            <a:r>
              <a:rPr lang="hu-HU" sz="1000" u="sng" dirty="0"/>
              <a:t> </a:t>
            </a:r>
            <a:r>
              <a:rPr lang="hu-HU" sz="1000" u="sng" dirty="0" err="1"/>
              <a:t>Risks</a:t>
            </a:r>
            <a:r>
              <a:rPr lang="hu-HU" sz="1000" u="sng" dirty="0"/>
              <a:t> </a:t>
            </a:r>
            <a:r>
              <a:rPr lang="hu-HU" sz="1000" u="sng" dirty="0" err="1"/>
              <a:t>in</a:t>
            </a:r>
            <a:r>
              <a:rPr lang="hu-HU" sz="1000" u="sng" dirty="0"/>
              <a:t> </a:t>
            </a:r>
            <a:r>
              <a:rPr lang="hu-HU" sz="1000" u="sng" dirty="0" err="1"/>
              <a:t>the</a:t>
            </a:r>
            <a:r>
              <a:rPr lang="hu-HU" sz="1000" u="sng" dirty="0"/>
              <a:t> </a:t>
            </a:r>
            <a:r>
              <a:rPr lang="hu-HU" sz="1000" u="sng" dirty="0" err="1"/>
              <a:t>Hungarian</a:t>
            </a:r>
            <a:r>
              <a:rPr lang="hu-HU" sz="1000" u="sng" dirty="0"/>
              <a:t> Public </a:t>
            </a:r>
            <a:r>
              <a:rPr lang="hu-HU" sz="1000" u="sng" dirty="0" err="1"/>
              <a:t>Procurement</a:t>
            </a:r>
            <a:r>
              <a:rPr lang="hu-HU" sz="1000" u="sng" dirty="0"/>
              <a:t> 2009-2015. Main </a:t>
            </a:r>
            <a:r>
              <a:rPr lang="hu-HU" sz="1000" u="sng" dirty="0" err="1"/>
              <a:t>Findings</a:t>
            </a:r>
            <a:r>
              <a:rPr lang="hu-HU" sz="1000" u="sng" dirty="0"/>
              <a:t> &amp; </a:t>
            </a:r>
            <a:r>
              <a:rPr lang="hu-HU" sz="1000" u="sng" dirty="0" err="1"/>
              <a:t>Descriptive</a:t>
            </a:r>
            <a:r>
              <a:rPr lang="hu-HU" sz="1000" u="sng" dirty="0"/>
              <a:t> </a:t>
            </a:r>
            <a:r>
              <a:rPr lang="hu-HU" sz="1000" u="sng" dirty="0" err="1"/>
              <a:t>Statistics</a:t>
            </a:r>
            <a:r>
              <a:rPr lang="hu-HU" sz="1000" u="sng" dirty="0"/>
              <a:t>. Budapest, CRCB. </a:t>
            </a:r>
            <a:r>
              <a:rPr lang="hu-HU" sz="1000" u="sng" dirty="0">
                <a:hlinkClick r:id="rId5"/>
              </a:rPr>
              <a:t>http://</a:t>
            </a:r>
            <a:r>
              <a:rPr lang="hu-HU" sz="1000" u="sng" dirty="0" smtClean="0">
                <a:hlinkClick r:id="rId5"/>
              </a:rPr>
              <a:t>bit.ly/1TBpQDa</a:t>
            </a:r>
            <a:endParaRPr lang="hu-HU" sz="1000" u="sng" dirty="0" smtClean="0"/>
          </a:p>
          <a:p>
            <a:pPr marL="0" indent="0">
              <a:buNone/>
            </a:pPr>
            <a:endParaRPr lang="hu-HU" sz="1000" u="sng" dirty="0"/>
          </a:p>
          <a:p>
            <a:pPr marL="0" indent="0">
              <a:buNone/>
            </a:pPr>
            <a:r>
              <a:rPr lang="hu-HU" sz="1000" u="sng" dirty="0" err="1"/>
              <a:t>Durtschi</a:t>
            </a:r>
            <a:r>
              <a:rPr lang="hu-HU" sz="1000" u="sng" dirty="0"/>
              <a:t>, C. - </a:t>
            </a:r>
            <a:r>
              <a:rPr lang="hu-HU" sz="1000" u="sng" dirty="0" err="1"/>
              <a:t>Hillison</a:t>
            </a:r>
            <a:r>
              <a:rPr lang="hu-HU" sz="1000" u="sng" dirty="0"/>
              <a:t>, W.- </a:t>
            </a:r>
            <a:r>
              <a:rPr lang="hu-HU" sz="1000" u="sng" dirty="0" err="1"/>
              <a:t>Pacini</a:t>
            </a:r>
            <a:r>
              <a:rPr lang="hu-HU" sz="1000" u="sng" dirty="0"/>
              <a:t>, C. 2004. “The </a:t>
            </a:r>
            <a:r>
              <a:rPr lang="hu-HU" sz="1000" u="sng" dirty="0" err="1"/>
              <a:t>Effective</a:t>
            </a:r>
            <a:r>
              <a:rPr lang="hu-HU" sz="1000" u="sng" dirty="0"/>
              <a:t> </a:t>
            </a:r>
            <a:r>
              <a:rPr lang="hu-HU" sz="1000" u="sng" dirty="0" err="1"/>
              <a:t>Use</a:t>
            </a:r>
            <a:r>
              <a:rPr lang="hu-HU" sz="1000" u="sng" dirty="0"/>
              <a:t> of </a:t>
            </a:r>
            <a:r>
              <a:rPr lang="hu-HU" sz="1000" u="sng" dirty="0" err="1"/>
              <a:t>Benford's</a:t>
            </a:r>
            <a:r>
              <a:rPr lang="hu-HU" sz="1000" u="sng" dirty="0"/>
              <a:t> Law </a:t>
            </a:r>
            <a:r>
              <a:rPr lang="hu-HU" sz="1000" u="sng" dirty="0" err="1"/>
              <a:t>to</a:t>
            </a:r>
            <a:r>
              <a:rPr lang="hu-HU" sz="1000" u="sng" dirty="0"/>
              <a:t> </a:t>
            </a:r>
            <a:r>
              <a:rPr lang="hu-HU" sz="1000" u="sng" dirty="0" err="1"/>
              <a:t>Assist</a:t>
            </a:r>
            <a:r>
              <a:rPr lang="hu-HU" sz="1000" u="sng" dirty="0"/>
              <a:t> </a:t>
            </a:r>
            <a:r>
              <a:rPr lang="hu-HU" sz="1000" u="sng" dirty="0" err="1"/>
              <a:t>in</a:t>
            </a:r>
            <a:r>
              <a:rPr lang="hu-HU" sz="1000" u="sng" dirty="0"/>
              <a:t>. </a:t>
            </a:r>
            <a:r>
              <a:rPr lang="hu-HU" sz="1000" u="sng" dirty="0" err="1"/>
              <a:t>Detecting</a:t>
            </a:r>
            <a:r>
              <a:rPr lang="hu-HU" sz="1000" u="sng" dirty="0"/>
              <a:t> </a:t>
            </a:r>
            <a:r>
              <a:rPr lang="hu-HU" sz="1000" u="sng" dirty="0" err="1"/>
              <a:t>Fraud</a:t>
            </a:r>
            <a:r>
              <a:rPr lang="hu-HU" sz="1000" u="sng" dirty="0"/>
              <a:t> </a:t>
            </a:r>
            <a:r>
              <a:rPr lang="hu-HU" sz="1000" u="sng" dirty="0" err="1"/>
              <a:t>in</a:t>
            </a:r>
            <a:r>
              <a:rPr lang="hu-HU" sz="1000" u="sng" dirty="0"/>
              <a:t> Accounting Data”, Journal of </a:t>
            </a:r>
            <a:r>
              <a:rPr lang="hu-HU" sz="1000" u="sng" dirty="0" err="1"/>
              <a:t>Forensic</a:t>
            </a:r>
            <a:r>
              <a:rPr lang="hu-HU" sz="1000" u="sng" dirty="0"/>
              <a:t> Accounting, </a:t>
            </a:r>
            <a:r>
              <a:rPr lang="hu-HU" sz="1000" u="sng" dirty="0" err="1"/>
              <a:t>Vol</a:t>
            </a:r>
            <a:r>
              <a:rPr lang="hu-HU" sz="1000" u="sng" dirty="0"/>
              <a:t> V. pp. 17-34, </a:t>
            </a:r>
            <a:r>
              <a:rPr lang="hu-HU" sz="1000" u="sng" dirty="0">
                <a:hlinkClick r:id="rId6"/>
              </a:rPr>
              <a:t>http://bit.ly/1QSUOER</a:t>
            </a:r>
            <a:r>
              <a:rPr lang="hu-HU" sz="1000" u="sng" dirty="0" smtClean="0"/>
              <a:t>.</a:t>
            </a:r>
          </a:p>
          <a:p>
            <a:pPr marL="0" indent="0">
              <a:buNone/>
            </a:pPr>
            <a:endParaRPr lang="hu-HU" sz="1000" u="sng" dirty="0"/>
          </a:p>
          <a:p>
            <a:pPr marL="0" indent="0">
              <a:buNone/>
            </a:pPr>
            <a:r>
              <a:rPr lang="hu-HU" sz="1000" u="sng" dirty="0"/>
              <a:t>Drake, P. D. – </a:t>
            </a:r>
            <a:r>
              <a:rPr lang="hu-HU" sz="1000" u="sng" dirty="0" err="1"/>
              <a:t>Nigrini</a:t>
            </a:r>
            <a:r>
              <a:rPr lang="hu-HU" sz="1000" u="sng" dirty="0"/>
              <a:t>, M. J. 2000. “Computer </a:t>
            </a:r>
            <a:r>
              <a:rPr lang="hu-HU" sz="1000" u="sng" dirty="0" err="1"/>
              <a:t>assisted</a:t>
            </a:r>
            <a:r>
              <a:rPr lang="hu-HU" sz="1000" u="sng" dirty="0"/>
              <a:t> </a:t>
            </a:r>
            <a:r>
              <a:rPr lang="hu-HU" sz="1000" u="sng" dirty="0" err="1"/>
              <a:t>analytical</a:t>
            </a:r>
            <a:r>
              <a:rPr lang="hu-HU" sz="1000" u="sng" dirty="0"/>
              <a:t> </a:t>
            </a:r>
            <a:r>
              <a:rPr lang="hu-HU" sz="1000" u="sng" dirty="0" err="1"/>
              <a:t>procedures</a:t>
            </a:r>
            <a:r>
              <a:rPr lang="hu-HU" sz="1000" u="sng" dirty="0"/>
              <a:t> </a:t>
            </a:r>
            <a:r>
              <a:rPr lang="hu-HU" sz="1000" u="sng" dirty="0" err="1"/>
              <a:t>using</a:t>
            </a:r>
            <a:r>
              <a:rPr lang="hu-HU" sz="1000" u="sng" dirty="0"/>
              <a:t> </a:t>
            </a:r>
            <a:r>
              <a:rPr lang="hu-HU" sz="1000" u="sng" dirty="0" err="1"/>
              <a:t>Benford’s</a:t>
            </a:r>
            <a:r>
              <a:rPr lang="hu-HU" sz="1000" u="sng" dirty="0"/>
              <a:t> </a:t>
            </a:r>
            <a:r>
              <a:rPr lang="hu-HU" sz="1000" u="sng" dirty="0" err="1"/>
              <a:t>law</a:t>
            </a:r>
            <a:r>
              <a:rPr lang="hu-HU" sz="1000" u="sng" dirty="0"/>
              <a:t>”, Journal of Accounting Education, </a:t>
            </a:r>
            <a:r>
              <a:rPr lang="hu-HU" sz="1000" u="sng" dirty="0" err="1"/>
              <a:t>Vol</a:t>
            </a:r>
            <a:r>
              <a:rPr lang="hu-HU" sz="1000" u="sng" dirty="0"/>
              <a:t>. 18. no. 2. pp. 127-146</a:t>
            </a:r>
            <a:r>
              <a:rPr lang="hu-HU" sz="1000" u="sng" dirty="0" smtClean="0"/>
              <a:t>;</a:t>
            </a:r>
          </a:p>
          <a:p>
            <a:pPr marL="0" indent="0">
              <a:buNone/>
            </a:pPr>
            <a:endParaRPr lang="hu-HU" sz="1000" u="sng" dirty="0"/>
          </a:p>
          <a:p>
            <a:pPr marL="0" indent="0">
              <a:buNone/>
            </a:pPr>
            <a:r>
              <a:rPr lang="hu-HU" sz="1000" u="sng" dirty="0"/>
              <a:t>Fazekas, M., Tóth, I.J., King. L. P. 2013a. </a:t>
            </a:r>
            <a:r>
              <a:rPr lang="hu-HU" sz="1000" u="sng" dirty="0" err="1"/>
              <a:t>Anatomy</a:t>
            </a:r>
            <a:r>
              <a:rPr lang="hu-HU" sz="1000" u="sng" dirty="0"/>
              <a:t> of grand </a:t>
            </a:r>
            <a:r>
              <a:rPr lang="hu-HU" sz="1000" u="sng" dirty="0" err="1"/>
              <a:t>corruption</a:t>
            </a:r>
            <a:r>
              <a:rPr lang="hu-HU" sz="1000" u="sng" dirty="0"/>
              <a:t>: A </a:t>
            </a:r>
            <a:r>
              <a:rPr lang="hu-HU" sz="1000" u="sng" dirty="0" err="1"/>
              <a:t>composite</a:t>
            </a:r>
            <a:r>
              <a:rPr lang="hu-HU" sz="1000" u="sng" dirty="0"/>
              <a:t> </a:t>
            </a:r>
            <a:r>
              <a:rPr lang="hu-HU" sz="1000" u="sng" dirty="0" err="1"/>
              <a:t>corruption</a:t>
            </a:r>
            <a:r>
              <a:rPr lang="hu-HU" sz="1000" u="sng" dirty="0"/>
              <a:t> </a:t>
            </a:r>
            <a:r>
              <a:rPr lang="hu-HU" sz="1000" u="sng" dirty="0" err="1"/>
              <a:t>risk</a:t>
            </a:r>
            <a:r>
              <a:rPr lang="hu-HU" sz="1000" u="sng" dirty="0"/>
              <a:t> index </a:t>
            </a:r>
            <a:r>
              <a:rPr lang="hu-HU" sz="1000" u="sng" dirty="0" err="1"/>
              <a:t>based</a:t>
            </a:r>
            <a:r>
              <a:rPr lang="hu-HU" sz="1000" u="sng" dirty="0"/>
              <a:t> </a:t>
            </a:r>
            <a:r>
              <a:rPr lang="hu-HU" sz="1000" u="sng" dirty="0" err="1"/>
              <a:t>on</a:t>
            </a:r>
            <a:r>
              <a:rPr lang="hu-HU" sz="1000" u="sng" dirty="0"/>
              <a:t> </a:t>
            </a:r>
            <a:r>
              <a:rPr lang="hu-HU" sz="1000" u="sng" dirty="0" err="1"/>
              <a:t>objective</a:t>
            </a:r>
            <a:r>
              <a:rPr lang="hu-HU" sz="1000" u="sng" dirty="0"/>
              <a:t> </a:t>
            </a:r>
            <a:r>
              <a:rPr lang="hu-HU" sz="1000" u="sng" dirty="0" err="1"/>
              <a:t>data</a:t>
            </a:r>
            <a:r>
              <a:rPr lang="hu-HU" sz="1000" u="sng" dirty="0"/>
              <a:t>. Budapest, CRCB. </a:t>
            </a:r>
            <a:r>
              <a:rPr lang="hu-HU" sz="1000" u="sng" dirty="0">
                <a:hlinkClick r:id="rId7"/>
              </a:rPr>
              <a:t>http://</a:t>
            </a:r>
            <a:r>
              <a:rPr lang="hu-HU" sz="1000" u="sng" dirty="0" smtClean="0">
                <a:hlinkClick r:id="rId7"/>
              </a:rPr>
              <a:t>bit.ly/1Yc7zQL</a:t>
            </a:r>
            <a:endParaRPr lang="hu-HU" sz="1000" u="sng" dirty="0" smtClean="0"/>
          </a:p>
          <a:p>
            <a:pPr marL="0" indent="0">
              <a:buNone/>
            </a:pPr>
            <a:endParaRPr lang="hu-HU" sz="1000" u="sng" dirty="0"/>
          </a:p>
          <a:p>
            <a:pPr marL="0" indent="0">
              <a:buNone/>
            </a:pPr>
            <a:r>
              <a:rPr lang="hu-HU" sz="1000" u="sng" dirty="0"/>
              <a:t>Fazekas, M., King, L. P., Tóth, I. J. 2013b. </a:t>
            </a:r>
            <a:r>
              <a:rPr lang="hu-HU" sz="1000" u="sng" dirty="0" err="1"/>
              <a:t>Hidden</a:t>
            </a:r>
            <a:r>
              <a:rPr lang="hu-HU" sz="1000" u="sng" dirty="0"/>
              <a:t> </a:t>
            </a:r>
            <a:r>
              <a:rPr lang="hu-HU" sz="1000" u="sng" dirty="0" err="1"/>
              <a:t>Depths</a:t>
            </a:r>
            <a:r>
              <a:rPr lang="hu-HU" sz="1000" u="sng" dirty="0"/>
              <a:t>. The </a:t>
            </a:r>
            <a:r>
              <a:rPr lang="hu-HU" sz="1000" u="sng" dirty="0" err="1"/>
              <a:t>Case</a:t>
            </a:r>
            <a:r>
              <a:rPr lang="hu-HU" sz="1000" u="sng" dirty="0"/>
              <a:t> of Hungary. </a:t>
            </a:r>
            <a:r>
              <a:rPr lang="hu-HU" sz="1000" u="sng" dirty="0" err="1"/>
              <a:t>In</a:t>
            </a:r>
            <a:r>
              <a:rPr lang="hu-HU" sz="1000" u="sng" dirty="0"/>
              <a:t>: </a:t>
            </a:r>
            <a:r>
              <a:rPr lang="hu-HU" sz="1000" u="sng" dirty="0" err="1"/>
              <a:t>Pippidi-Mungiu</a:t>
            </a:r>
            <a:r>
              <a:rPr lang="hu-HU" sz="1000" u="sng" dirty="0"/>
              <a:t>, A. </a:t>
            </a:r>
            <a:r>
              <a:rPr lang="hu-HU" sz="1000" u="sng" dirty="0" err="1"/>
              <a:t>Controlling</a:t>
            </a:r>
            <a:r>
              <a:rPr lang="hu-HU" sz="1000" u="sng" dirty="0"/>
              <a:t> </a:t>
            </a:r>
            <a:r>
              <a:rPr lang="hu-HU" sz="1000" u="sng" dirty="0" err="1"/>
              <a:t>Corrution</a:t>
            </a:r>
            <a:r>
              <a:rPr lang="hu-HU" sz="1000" u="sng" dirty="0"/>
              <a:t> </a:t>
            </a:r>
            <a:r>
              <a:rPr lang="hu-HU" sz="1000" u="sng" dirty="0" err="1"/>
              <a:t>in</a:t>
            </a:r>
            <a:r>
              <a:rPr lang="hu-HU" sz="1000" u="sng" dirty="0"/>
              <a:t> Europe. The </a:t>
            </a:r>
            <a:r>
              <a:rPr lang="hu-HU" sz="1000" u="sng" dirty="0" err="1"/>
              <a:t>Anticorruption</a:t>
            </a:r>
            <a:r>
              <a:rPr lang="hu-HU" sz="1000" u="sng" dirty="0"/>
              <a:t> </a:t>
            </a:r>
            <a:r>
              <a:rPr lang="hu-HU" sz="1000" u="sng" dirty="0" err="1"/>
              <a:t>Report</a:t>
            </a:r>
            <a:r>
              <a:rPr lang="hu-HU" sz="1000" u="sng" dirty="0"/>
              <a:t> 1. </a:t>
            </a:r>
            <a:r>
              <a:rPr lang="hu-HU" sz="1000" u="sng" dirty="0" err="1"/>
              <a:t>Oplanden</a:t>
            </a:r>
            <a:r>
              <a:rPr lang="hu-HU" sz="1000" u="sng" dirty="0"/>
              <a:t>, Berlin &amp; Toronto: Barbara </a:t>
            </a:r>
            <a:r>
              <a:rPr lang="hu-HU" sz="1000" u="sng" dirty="0" err="1"/>
              <a:t>Budrich</a:t>
            </a:r>
            <a:r>
              <a:rPr lang="hu-HU" sz="1000" u="sng" dirty="0"/>
              <a:t> </a:t>
            </a:r>
            <a:r>
              <a:rPr lang="hu-HU" sz="1000" u="sng" dirty="0" err="1"/>
              <a:t>Publishers</a:t>
            </a:r>
            <a:r>
              <a:rPr lang="hu-HU" sz="1000" u="sng" dirty="0"/>
              <a:t>. pp74-82</a:t>
            </a:r>
            <a:r>
              <a:rPr lang="hu-HU" sz="1000" u="sng" dirty="0" smtClean="0"/>
              <a:t>.</a:t>
            </a:r>
          </a:p>
          <a:p>
            <a:pPr marL="0" indent="0">
              <a:buNone/>
            </a:pPr>
            <a:endParaRPr lang="hu-HU" sz="1000" u="sng" dirty="0"/>
          </a:p>
          <a:p>
            <a:pPr marL="0" indent="0">
              <a:buNone/>
            </a:pPr>
            <a:r>
              <a:rPr lang="hu-HU" sz="1000" u="sng" dirty="0"/>
              <a:t>Fazekas, M., Tóth, I. J., King, L. P. 2016. “An </a:t>
            </a:r>
            <a:r>
              <a:rPr lang="hu-HU" sz="1000" u="sng" dirty="0" err="1"/>
              <a:t>Objective</a:t>
            </a:r>
            <a:r>
              <a:rPr lang="hu-HU" sz="1000" u="sng" dirty="0"/>
              <a:t> </a:t>
            </a:r>
            <a:r>
              <a:rPr lang="hu-HU" sz="1000" u="sng" dirty="0" err="1"/>
              <a:t>Corruption</a:t>
            </a:r>
            <a:r>
              <a:rPr lang="hu-HU" sz="1000" u="sng" dirty="0"/>
              <a:t> </a:t>
            </a:r>
            <a:r>
              <a:rPr lang="hu-HU" sz="1000" u="sng" dirty="0" err="1"/>
              <a:t>Risk</a:t>
            </a:r>
            <a:r>
              <a:rPr lang="hu-HU" sz="1000" u="sng" dirty="0"/>
              <a:t> Index </a:t>
            </a:r>
            <a:r>
              <a:rPr lang="hu-HU" sz="1000" u="sng" dirty="0" err="1"/>
              <a:t>Using</a:t>
            </a:r>
            <a:r>
              <a:rPr lang="hu-HU" sz="1000" u="sng" dirty="0"/>
              <a:t> Public </a:t>
            </a:r>
            <a:r>
              <a:rPr lang="hu-HU" sz="1000" u="sng" dirty="0" err="1"/>
              <a:t>Procurement</a:t>
            </a:r>
            <a:r>
              <a:rPr lang="hu-HU" sz="1000" u="sng" dirty="0"/>
              <a:t> Data”. European Journal </a:t>
            </a:r>
            <a:r>
              <a:rPr lang="hu-HU" sz="1000" u="sng" dirty="0" err="1"/>
              <a:t>on</a:t>
            </a:r>
            <a:r>
              <a:rPr lang="hu-HU" sz="1000" u="sng" dirty="0"/>
              <a:t> </a:t>
            </a:r>
            <a:r>
              <a:rPr lang="hu-HU" sz="1000" u="sng" dirty="0" err="1"/>
              <a:t>Criminal</a:t>
            </a:r>
            <a:r>
              <a:rPr lang="hu-HU" sz="1000" u="sng" dirty="0"/>
              <a:t> Policy and Research, </a:t>
            </a:r>
            <a:r>
              <a:rPr lang="hu-HU" sz="1000" u="sng" dirty="0" err="1"/>
              <a:t>First</a:t>
            </a:r>
            <a:r>
              <a:rPr lang="hu-HU" sz="1000" u="sng" dirty="0"/>
              <a:t> Online: 25 </a:t>
            </a:r>
            <a:r>
              <a:rPr lang="hu-HU" sz="1000" u="sng" dirty="0" err="1"/>
              <a:t>April</a:t>
            </a:r>
            <a:r>
              <a:rPr lang="hu-HU" sz="1000" u="sng" dirty="0"/>
              <a:t> 2016 </a:t>
            </a:r>
            <a:r>
              <a:rPr lang="hu-HU" sz="1000" u="sng" dirty="0" err="1"/>
              <a:t>doi</a:t>
            </a:r>
            <a:r>
              <a:rPr lang="hu-HU" sz="1000" u="sng" dirty="0"/>
              <a:t>: </a:t>
            </a:r>
            <a:r>
              <a:rPr lang="hu-HU" sz="1000" u="sng" dirty="0" smtClean="0"/>
              <a:t>10.1007/s10610-016-9308-z.</a:t>
            </a:r>
            <a:endParaRPr lang="hu-HU" sz="1000" u="sng" dirty="0"/>
          </a:p>
          <a:p>
            <a:pPr marL="0" indent="0">
              <a:buNone/>
            </a:pPr>
            <a:r>
              <a:rPr lang="hu-HU" sz="1000" u="sng" dirty="0"/>
              <a:t>Fazekas, M., and Tóth, I. J. 2016. “</a:t>
            </a:r>
            <a:r>
              <a:rPr lang="hu-HU" sz="1000" u="sng" dirty="0" err="1"/>
              <a:t>From</a:t>
            </a:r>
            <a:r>
              <a:rPr lang="hu-HU" sz="1000" u="sng" dirty="0"/>
              <a:t> </a:t>
            </a:r>
            <a:r>
              <a:rPr lang="hu-HU" sz="1000" u="sng" dirty="0" err="1"/>
              <a:t>Corruption</a:t>
            </a:r>
            <a:r>
              <a:rPr lang="hu-HU" sz="1000" u="sng" dirty="0"/>
              <a:t> </a:t>
            </a:r>
            <a:r>
              <a:rPr lang="hu-HU" sz="1000" u="sng" dirty="0" err="1"/>
              <a:t>to</a:t>
            </a:r>
            <a:r>
              <a:rPr lang="hu-HU" sz="1000" u="sng" dirty="0"/>
              <a:t> </a:t>
            </a:r>
            <a:r>
              <a:rPr lang="hu-HU" sz="1000" u="sng" dirty="0" err="1"/>
              <a:t>State</a:t>
            </a:r>
            <a:r>
              <a:rPr lang="hu-HU" sz="1000" u="sng" dirty="0"/>
              <a:t> </a:t>
            </a:r>
            <a:r>
              <a:rPr lang="hu-HU" sz="1000" u="sng" dirty="0" err="1"/>
              <a:t>Capture</a:t>
            </a:r>
            <a:r>
              <a:rPr lang="hu-HU" sz="1000" u="sng" dirty="0"/>
              <a:t>. A New </a:t>
            </a:r>
            <a:r>
              <a:rPr lang="hu-HU" sz="1000" u="sng" dirty="0" err="1"/>
              <a:t>Analytical</a:t>
            </a:r>
            <a:r>
              <a:rPr lang="hu-HU" sz="1000" u="sng" dirty="0"/>
              <a:t> Framework </a:t>
            </a:r>
            <a:r>
              <a:rPr lang="hu-HU" sz="1000" u="sng" dirty="0" err="1"/>
              <a:t>with</a:t>
            </a:r>
            <a:r>
              <a:rPr lang="hu-HU" sz="1000" u="sng" dirty="0"/>
              <a:t> </a:t>
            </a:r>
            <a:r>
              <a:rPr lang="hu-HU" sz="1000" u="sng" dirty="0" err="1"/>
              <a:t>Empirical</a:t>
            </a:r>
            <a:r>
              <a:rPr lang="hu-HU" sz="1000" u="sng" dirty="0"/>
              <a:t> </a:t>
            </a:r>
            <a:r>
              <a:rPr lang="hu-HU" sz="1000" u="sng" dirty="0" err="1"/>
              <a:t>Applications</a:t>
            </a:r>
            <a:r>
              <a:rPr lang="hu-HU" sz="1000" u="sng" dirty="0"/>
              <a:t> </a:t>
            </a:r>
            <a:r>
              <a:rPr lang="hu-HU" sz="1000" u="sng" dirty="0" err="1"/>
              <a:t>from</a:t>
            </a:r>
            <a:r>
              <a:rPr lang="hu-HU" sz="1000" u="sng" dirty="0"/>
              <a:t> Hungary”. </a:t>
            </a:r>
            <a:r>
              <a:rPr lang="hu-HU" sz="1000" u="sng" dirty="0" err="1"/>
              <a:t>Political</a:t>
            </a:r>
            <a:r>
              <a:rPr lang="hu-HU" sz="1000" u="sng" dirty="0"/>
              <a:t> Research </a:t>
            </a:r>
            <a:r>
              <a:rPr lang="hu-HU" sz="1000" u="sng" dirty="0" err="1"/>
              <a:t>Quarterly</a:t>
            </a:r>
            <a:r>
              <a:rPr lang="hu-HU" sz="1000" u="sng" dirty="0"/>
              <a:t>, </a:t>
            </a:r>
            <a:r>
              <a:rPr lang="hu-HU" sz="1000" u="sng" dirty="0" err="1"/>
              <a:t>June</a:t>
            </a:r>
            <a:r>
              <a:rPr lang="hu-HU" sz="1000" u="sng" dirty="0"/>
              <a:t> 2016, </a:t>
            </a:r>
            <a:r>
              <a:rPr lang="hu-HU" sz="1000" u="sng" dirty="0" err="1"/>
              <a:t>vol</a:t>
            </a:r>
            <a:r>
              <a:rPr lang="hu-HU" sz="1000" u="sng" dirty="0"/>
              <a:t>. 69. no. 2. pp. 320-334, </a:t>
            </a:r>
            <a:r>
              <a:rPr lang="hu-HU" sz="1000" u="sng" dirty="0" err="1"/>
              <a:t>doi</a:t>
            </a:r>
            <a:r>
              <a:rPr lang="hu-HU" sz="1000" u="sng" dirty="0"/>
              <a:t>: 10.1177/1065912916639137</a:t>
            </a:r>
            <a:r>
              <a:rPr lang="hu-HU" sz="1000" u="sng" dirty="0" smtClean="0"/>
              <a:t>.</a:t>
            </a:r>
          </a:p>
          <a:p>
            <a:pPr marL="0" indent="0">
              <a:buNone/>
            </a:pPr>
            <a:endParaRPr lang="hu-HU" sz="1000" u="sng" dirty="0"/>
          </a:p>
          <a:p>
            <a:pPr marL="0" indent="0">
              <a:buNone/>
            </a:pPr>
            <a:r>
              <a:rPr lang="hu-HU" sz="1000" u="sng" dirty="0"/>
              <a:t>Fazekas, M. - Tóth, I. J. 2017. </a:t>
            </a:r>
            <a:r>
              <a:rPr lang="hu-HU" sz="1000" u="sng" dirty="0" err="1"/>
              <a:t>Corruption</a:t>
            </a:r>
            <a:r>
              <a:rPr lang="hu-HU" sz="1000" u="sng" dirty="0"/>
              <a:t> </a:t>
            </a:r>
            <a:r>
              <a:rPr lang="hu-HU" sz="1000" u="sng" dirty="0" err="1"/>
              <a:t>in</a:t>
            </a:r>
            <a:r>
              <a:rPr lang="hu-HU" sz="1000" u="sng" dirty="0"/>
              <a:t> EU </a:t>
            </a:r>
            <a:r>
              <a:rPr lang="hu-HU" sz="1000" u="sng" dirty="0" err="1"/>
              <a:t>Funds</a:t>
            </a:r>
            <a:r>
              <a:rPr lang="hu-HU" sz="1000" u="sng" dirty="0"/>
              <a:t>? </a:t>
            </a:r>
            <a:r>
              <a:rPr lang="hu-HU" sz="1000" u="sng" dirty="0" err="1"/>
              <a:t>Europe-wide</a:t>
            </a:r>
            <a:r>
              <a:rPr lang="hu-HU" sz="1000" u="sng" dirty="0"/>
              <a:t> </a:t>
            </a:r>
            <a:r>
              <a:rPr lang="hu-HU" sz="1000" u="sng" dirty="0" err="1"/>
              <a:t>evidence</a:t>
            </a:r>
            <a:r>
              <a:rPr lang="hu-HU" sz="1000" u="sng" dirty="0"/>
              <a:t> of </a:t>
            </a:r>
            <a:r>
              <a:rPr lang="hu-HU" sz="1000" u="sng" dirty="0" err="1"/>
              <a:t>the</a:t>
            </a:r>
            <a:r>
              <a:rPr lang="hu-HU" sz="1000" u="sng" dirty="0"/>
              <a:t> </a:t>
            </a:r>
            <a:r>
              <a:rPr lang="hu-HU" sz="1000" u="sng" dirty="0" err="1"/>
              <a:t>corruption</a:t>
            </a:r>
            <a:r>
              <a:rPr lang="hu-HU" sz="1000" u="sng" dirty="0"/>
              <a:t> </a:t>
            </a:r>
            <a:r>
              <a:rPr lang="hu-HU" sz="1000" u="sng" dirty="0" err="1"/>
              <a:t>effect</a:t>
            </a:r>
            <a:r>
              <a:rPr lang="hu-HU" sz="1000" u="sng" dirty="0"/>
              <a:t> </a:t>
            </a:r>
            <a:r>
              <a:rPr lang="hu-HU" sz="1000" u="sng" dirty="0" err="1"/>
              <a:t>of</a:t>
            </a:r>
            <a:r>
              <a:rPr lang="hu-HU" sz="1000" u="sng" dirty="0"/>
              <a:t> </a:t>
            </a:r>
            <a:r>
              <a:rPr lang="hu-HU" sz="1000" u="sng" dirty="0" err="1"/>
              <a:t>EU-funded</a:t>
            </a:r>
            <a:r>
              <a:rPr lang="hu-HU" sz="1000" u="sng" dirty="0"/>
              <a:t> </a:t>
            </a:r>
            <a:r>
              <a:rPr lang="hu-HU" sz="1000" u="sng" dirty="0" err="1"/>
              <a:t>public</a:t>
            </a:r>
            <a:r>
              <a:rPr lang="hu-HU" sz="1000" u="sng" dirty="0"/>
              <a:t> </a:t>
            </a:r>
            <a:r>
              <a:rPr lang="hu-HU" sz="1000" u="sng" dirty="0" err="1"/>
              <a:t>contracting</a:t>
            </a:r>
            <a:r>
              <a:rPr lang="hu-HU" sz="1000" u="sng" dirty="0"/>
              <a:t>. </a:t>
            </a:r>
            <a:r>
              <a:rPr lang="hu-HU" sz="1000" u="sng" dirty="0" err="1"/>
              <a:t>In</a:t>
            </a:r>
            <a:r>
              <a:rPr lang="hu-HU" sz="1000" u="sng" dirty="0"/>
              <a:t>: </a:t>
            </a:r>
            <a:r>
              <a:rPr lang="hu-HU" sz="1000" u="sng" dirty="0" err="1"/>
              <a:t>Bachler</a:t>
            </a:r>
            <a:r>
              <a:rPr lang="hu-HU" sz="1000" u="sng" dirty="0"/>
              <a:t>, J., </a:t>
            </a:r>
            <a:r>
              <a:rPr lang="hu-HU" sz="1000" u="sng" dirty="0" err="1"/>
              <a:t>Berkowitz</a:t>
            </a:r>
            <a:r>
              <a:rPr lang="hu-HU" sz="1000" u="sng" dirty="0"/>
              <a:t>, P., Hardy S., </a:t>
            </a:r>
            <a:r>
              <a:rPr lang="hu-HU" sz="1000" u="sng" dirty="0" err="1"/>
              <a:t>Muravska</a:t>
            </a:r>
            <a:r>
              <a:rPr lang="hu-HU" sz="1000" u="sng" dirty="0"/>
              <a:t>, T.: EU </a:t>
            </a:r>
            <a:r>
              <a:rPr lang="hu-HU" sz="1000" u="sng" dirty="0" err="1"/>
              <a:t>Cohesion</a:t>
            </a:r>
            <a:r>
              <a:rPr lang="hu-HU" sz="1000" u="sng" dirty="0"/>
              <a:t> Policy. </a:t>
            </a:r>
            <a:r>
              <a:rPr lang="hu-HU" sz="1000" u="sng" dirty="0" err="1"/>
              <a:t>Reassessing</a:t>
            </a:r>
            <a:r>
              <a:rPr lang="hu-HU" sz="1000" u="sng" dirty="0"/>
              <a:t> Performance and </a:t>
            </a:r>
            <a:r>
              <a:rPr lang="hu-HU" sz="1000" u="sng" dirty="0" err="1"/>
              <a:t>Direction</a:t>
            </a:r>
            <a:r>
              <a:rPr lang="hu-HU" sz="1000" u="sng" dirty="0"/>
              <a:t>, </a:t>
            </a:r>
            <a:r>
              <a:rPr lang="hu-HU" sz="1000" u="sng" dirty="0" err="1"/>
              <a:t>Routledge</a:t>
            </a:r>
            <a:r>
              <a:rPr lang="hu-HU" sz="1000" u="sng" dirty="0"/>
              <a:t>, London &amp; New York., pp. 186-205</a:t>
            </a:r>
            <a:r>
              <a:rPr lang="hu-HU" sz="1000" u="sng" dirty="0" smtClean="0"/>
              <a:t>.</a:t>
            </a:r>
          </a:p>
          <a:p>
            <a:pPr marL="0" indent="0">
              <a:buNone/>
            </a:pPr>
            <a:endParaRPr lang="hu-HU" sz="1000" u="sng" dirty="0"/>
          </a:p>
          <a:p>
            <a:pPr marL="0" indent="0">
              <a:buNone/>
            </a:pPr>
            <a:r>
              <a:rPr lang="hu-HU" sz="1000" u="sng" dirty="0" err="1"/>
              <a:t>Garrido</a:t>
            </a:r>
            <a:r>
              <a:rPr lang="hu-HU" sz="1000" u="sng" dirty="0"/>
              <a:t>, Melissa M, </a:t>
            </a:r>
            <a:r>
              <a:rPr lang="hu-HU" sz="1000" u="sng" dirty="0" err="1"/>
              <a:t>Amy</a:t>
            </a:r>
            <a:r>
              <a:rPr lang="hu-HU" sz="1000" u="sng" dirty="0"/>
              <a:t> S. </a:t>
            </a:r>
            <a:r>
              <a:rPr lang="hu-HU" sz="1000" u="sng" dirty="0" err="1"/>
              <a:t>Kelley</a:t>
            </a:r>
            <a:r>
              <a:rPr lang="hu-HU" sz="1000" u="sng" dirty="0"/>
              <a:t>, Julia Paris, </a:t>
            </a:r>
            <a:r>
              <a:rPr lang="hu-HU" sz="1000" u="sng" dirty="0" err="1"/>
              <a:t>Katherine</a:t>
            </a:r>
            <a:r>
              <a:rPr lang="hu-HU" sz="1000" u="sng" dirty="0"/>
              <a:t> </a:t>
            </a:r>
            <a:r>
              <a:rPr lang="hu-HU" sz="1000" u="sng" dirty="0" err="1"/>
              <a:t>Roza</a:t>
            </a:r>
            <a:r>
              <a:rPr lang="hu-HU" sz="1000" u="sng" dirty="0"/>
              <a:t>, </a:t>
            </a:r>
            <a:r>
              <a:rPr lang="hu-HU" sz="1000" u="sng" dirty="0" err="1"/>
              <a:t>Diane</a:t>
            </a:r>
            <a:r>
              <a:rPr lang="hu-HU" sz="1000" u="sng" dirty="0"/>
              <a:t> E. </a:t>
            </a:r>
            <a:r>
              <a:rPr lang="hu-HU" sz="1000" u="sng" dirty="0" err="1"/>
              <a:t>Meier</a:t>
            </a:r>
            <a:r>
              <a:rPr lang="hu-HU" sz="1000" u="sng" dirty="0"/>
              <a:t>, R. </a:t>
            </a:r>
            <a:r>
              <a:rPr lang="hu-HU" sz="1000" u="sng" dirty="0" err="1"/>
              <a:t>Sean</a:t>
            </a:r>
            <a:r>
              <a:rPr lang="hu-HU" sz="1000" u="sng" dirty="0"/>
              <a:t> Morrison. 2014. </a:t>
            </a:r>
            <a:r>
              <a:rPr lang="hu-HU" sz="1000" u="sng" dirty="0" err="1"/>
              <a:t>Methods</a:t>
            </a:r>
            <a:r>
              <a:rPr lang="hu-HU" sz="1000" u="sng" dirty="0"/>
              <a:t> </a:t>
            </a:r>
            <a:r>
              <a:rPr lang="hu-HU" sz="1000" u="sng" dirty="0" err="1"/>
              <a:t>for</a:t>
            </a:r>
            <a:r>
              <a:rPr lang="hu-HU" sz="1000" u="sng" dirty="0"/>
              <a:t> </a:t>
            </a:r>
            <a:r>
              <a:rPr lang="hu-HU" sz="1000" u="sng" dirty="0" err="1"/>
              <a:t>Constructing</a:t>
            </a:r>
            <a:r>
              <a:rPr lang="hu-HU" sz="1000" u="sng" dirty="0"/>
              <a:t> and </a:t>
            </a:r>
            <a:r>
              <a:rPr lang="hu-HU" sz="1000" u="sng" dirty="0" err="1"/>
              <a:t>Assessing</a:t>
            </a:r>
            <a:r>
              <a:rPr lang="hu-HU" sz="1000" u="sng" dirty="0"/>
              <a:t> </a:t>
            </a:r>
            <a:r>
              <a:rPr lang="hu-HU" sz="1000" u="sng" dirty="0" err="1"/>
              <a:t>Propensity</a:t>
            </a:r>
            <a:r>
              <a:rPr lang="hu-HU" sz="1000" u="sng" dirty="0"/>
              <a:t> </a:t>
            </a:r>
            <a:r>
              <a:rPr lang="hu-HU" sz="1000" u="sng" dirty="0" err="1"/>
              <a:t>Scores</a:t>
            </a:r>
            <a:r>
              <a:rPr lang="hu-HU" sz="1000" u="sng" dirty="0"/>
              <a:t>. Health </a:t>
            </a:r>
            <a:r>
              <a:rPr lang="hu-HU" sz="1000" u="sng" dirty="0" err="1"/>
              <a:t>Services</a:t>
            </a:r>
            <a:r>
              <a:rPr lang="hu-HU" sz="1000" u="sng" dirty="0"/>
              <a:t> Research, 49 (5): 1701–20. </a:t>
            </a:r>
            <a:r>
              <a:rPr lang="hu-HU" sz="1000" u="sng" dirty="0" err="1" smtClean="0"/>
              <a:t>doi</a:t>
            </a:r>
            <a:r>
              <a:rPr lang="hu-HU" sz="1000" u="sng" dirty="0" smtClean="0"/>
              <a:t>:10.1111/1475-6773.12182</a:t>
            </a:r>
          </a:p>
          <a:p>
            <a:pPr marL="0" indent="0">
              <a:buNone/>
            </a:pPr>
            <a:endParaRPr lang="hu-HU" sz="1000" u="sng" dirty="0"/>
          </a:p>
          <a:p>
            <a:pPr marL="0" indent="0">
              <a:buNone/>
            </a:pPr>
            <a:r>
              <a:rPr lang="hu-HU" sz="1000" u="sng" dirty="0"/>
              <a:t>IEER. 2016. </a:t>
            </a:r>
            <a:r>
              <a:rPr lang="hu-HU" sz="1000" u="sng" dirty="0" err="1"/>
              <a:t>Integrity</a:t>
            </a:r>
            <a:r>
              <a:rPr lang="hu-HU" sz="1000" u="sng" dirty="0"/>
              <a:t> and </a:t>
            </a:r>
            <a:r>
              <a:rPr lang="hu-HU" sz="1000" u="sng" dirty="0" err="1"/>
              <a:t>corruption</a:t>
            </a:r>
            <a:r>
              <a:rPr lang="hu-HU" sz="1000" u="sng" dirty="0"/>
              <a:t> </a:t>
            </a:r>
            <a:r>
              <a:rPr lang="hu-HU" sz="1000" u="sng" dirty="0" err="1"/>
              <a:t>risks</a:t>
            </a:r>
            <a:r>
              <a:rPr lang="hu-HU" sz="1000" u="sng" dirty="0"/>
              <a:t> </a:t>
            </a:r>
            <a:r>
              <a:rPr lang="hu-HU" sz="1000" u="sng" dirty="0" err="1"/>
              <a:t>within</a:t>
            </a:r>
            <a:r>
              <a:rPr lang="hu-HU" sz="1000" u="sng" dirty="0"/>
              <a:t> </a:t>
            </a:r>
            <a:r>
              <a:rPr lang="hu-HU" sz="1000" u="sng" dirty="0" err="1"/>
              <a:t>the</a:t>
            </a:r>
            <a:r>
              <a:rPr lang="hu-HU" sz="1000" u="sng" dirty="0"/>
              <a:t> </a:t>
            </a:r>
            <a:r>
              <a:rPr lang="hu-HU" sz="1000" u="sng" dirty="0" err="1"/>
              <a:t>Hungarian</a:t>
            </a:r>
            <a:r>
              <a:rPr lang="hu-HU" sz="1000" u="sng" dirty="0"/>
              <a:t> </a:t>
            </a:r>
            <a:r>
              <a:rPr lang="hu-HU" sz="1000" u="sng" dirty="0" err="1"/>
              <a:t>corporate</a:t>
            </a:r>
            <a:r>
              <a:rPr lang="hu-HU" sz="1000" u="sng" dirty="0"/>
              <a:t> </a:t>
            </a:r>
            <a:r>
              <a:rPr lang="hu-HU" sz="1000" u="sng" dirty="0" err="1"/>
              <a:t>sector</a:t>
            </a:r>
            <a:r>
              <a:rPr lang="hu-HU" sz="1000" u="sng" dirty="0"/>
              <a:t>. Budapest: Institute </a:t>
            </a:r>
            <a:r>
              <a:rPr lang="hu-HU" sz="1000" u="sng" dirty="0" err="1"/>
              <a:t>for</a:t>
            </a:r>
            <a:r>
              <a:rPr lang="hu-HU" sz="1000" u="sng" dirty="0"/>
              <a:t> </a:t>
            </a:r>
            <a:r>
              <a:rPr lang="hu-HU" sz="1000" u="sng" dirty="0" err="1"/>
              <a:t>Economic</a:t>
            </a:r>
            <a:r>
              <a:rPr lang="hu-HU" sz="1000" u="sng" dirty="0"/>
              <a:t> and </a:t>
            </a:r>
            <a:r>
              <a:rPr lang="hu-HU" sz="1000" u="sng" dirty="0" err="1"/>
              <a:t>Enterprise</a:t>
            </a:r>
            <a:r>
              <a:rPr lang="hu-HU" sz="1000" u="sng" dirty="0"/>
              <a:t> Research. </a:t>
            </a:r>
            <a:r>
              <a:rPr lang="hu-HU" sz="1000" u="sng" dirty="0">
                <a:hlinkClick r:id="rId8"/>
              </a:rPr>
              <a:t>http://</a:t>
            </a:r>
            <a:r>
              <a:rPr lang="hu-HU" sz="1000" u="sng" dirty="0" smtClean="0">
                <a:hlinkClick r:id="rId8"/>
              </a:rPr>
              <a:t>bit.ly/2jzzdZj</a:t>
            </a:r>
            <a:endParaRPr lang="hu-HU" sz="1000" u="sng" dirty="0" smtClean="0"/>
          </a:p>
          <a:p>
            <a:pPr marL="0" indent="0">
              <a:buNone/>
            </a:pPr>
            <a:endParaRPr lang="hu-HU" sz="1000" u="sng"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dirty="0"/>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31</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olidFill>
                  <a:schemeClr val="bg1">
                    <a:lumMod val="75000"/>
                  </a:schemeClr>
                </a:solidFill>
                <a:sym typeface="Symbol" pitchFamily="18" charset="2"/>
              </a:rPr>
              <a:t>motivations  results</a:t>
            </a:r>
            <a:r>
              <a:rPr lang="en-US" sz="1600" dirty="0" smtClean="0">
                <a:solidFill>
                  <a:schemeClr val="bg1">
                    <a:lumMod val="75000"/>
                  </a:schemeClr>
                </a:solidFill>
              </a:rPr>
              <a:t> </a:t>
            </a:r>
            <a:r>
              <a:rPr lang="en-US" sz="1600" dirty="0" smtClean="0">
                <a:solidFill>
                  <a:schemeClr val="bg1">
                    <a:lumMod val="75000"/>
                  </a:schemeClr>
                </a:solidFill>
                <a:sym typeface="Symbol" pitchFamily="18" charset="2"/>
              </a:rPr>
              <a:t> lessons</a:t>
            </a:r>
            <a:endParaRPr lang="en-US" sz="1600" dirty="0" smtClean="0">
              <a:solidFill>
                <a:schemeClr val="bg1">
                  <a:lumMod val="75000"/>
                </a:schemeClr>
              </a:solidFill>
            </a:endParaRPr>
          </a:p>
        </p:txBody>
      </p:sp>
    </p:spTree>
    <p:extLst>
      <p:ext uri="{BB962C8B-B14F-4D97-AF65-F5344CB8AC3E}">
        <p14:creationId xmlns:p14="http://schemas.microsoft.com/office/powerpoint/2010/main" val="18300369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435280" cy="572005"/>
          </a:xfrm>
        </p:spPr>
        <p:txBody>
          <a:bodyPr>
            <a:normAutofit fontScale="90000"/>
          </a:bodyPr>
          <a:lstStyle/>
          <a:p>
            <a:r>
              <a:rPr lang="hu-HU" dirty="0" err="1" smtClean="0"/>
              <a:t>References</a:t>
            </a:r>
            <a:endParaRPr lang="en-GB" dirty="0"/>
          </a:p>
        </p:txBody>
      </p:sp>
      <p:sp>
        <p:nvSpPr>
          <p:cNvPr id="3" name="Tartalom helye 2"/>
          <p:cNvSpPr>
            <a:spLocks noGrp="1"/>
          </p:cNvSpPr>
          <p:nvPr>
            <p:ph idx="1"/>
          </p:nvPr>
        </p:nvSpPr>
        <p:spPr>
          <a:xfrm>
            <a:off x="179512" y="1048677"/>
            <a:ext cx="8856984" cy="5196548"/>
          </a:xfrm>
        </p:spPr>
        <p:txBody>
          <a:bodyPr>
            <a:normAutofit fontScale="77500" lnSpcReduction="20000"/>
          </a:bodyPr>
          <a:lstStyle/>
          <a:p>
            <a:pPr marL="0" indent="0">
              <a:buNone/>
            </a:pPr>
            <a:r>
              <a:rPr lang="hu-HU" sz="1200" u="sng" dirty="0" smtClean="0"/>
              <a:t>King</a:t>
            </a:r>
            <a:r>
              <a:rPr lang="hu-HU" sz="1200" u="sng" dirty="0"/>
              <a:t>, G., Nielsen, R. 2016. </a:t>
            </a:r>
            <a:r>
              <a:rPr lang="hu-HU" sz="1200" u="sng" dirty="0" err="1"/>
              <a:t>Why</a:t>
            </a:r>
            <a:r>
              <a:rPr lang="hu-HU" sz="1200" u="sng" dirty="0"/>
              <a:t> </a:t>
            </a:r>
            <a:r>
              <a:rPr lang="hu-HU" sz="1200" u="sng" dirty="0" err="1"/>
              <a:t>Propensity</a:t>
            </a:r>
            <a:r>
              <a:rPr lang="hu-HU" sz="1200" u="sng" dirty="0"/>
              <a:t> </a:t>
            </a:r>
            <a:r>
              <a:rPr lang="hu-HU" sz="1200" u="sng" dirty="0" err="1"/>
              <a:t>Scores</a:t>
            </a:r>
            <a:r>
              <a:rPr lang="hu-HU" sz="1200" u="sng" dirty="0"/>
              <a:t> </a:t>
            </a:r>
            <a:r>
              <a:rPr lang="hu-HU" sz="1200" u="sng" dirty="0" err="1"/>
              <a:t>Should</a:t>
            </a:r>
            <a:r>
              <a:rPr lang="hu-HU" sz="1200" u="sng" dirty="0"/>
              <a:t> </a:t>
            </a:r>
            <a:r>
              <a:rPr lang="hu-HU" sz="1200" u="sng" dirty="0" err="1"/>
              <a:t>Not</a:t>
            </a:r>
            <a:r>
              <a:rPr lang="hu-HU" sz="1200" u="sng" dirty="0"/>
              <a:t> Be </a:t>
            </a:r>
            <a:r>
              <a:rPr lang="hu-HU" sz="1200" u="sng" dirty="0" err="1"/>
              <a:t>Used</a:t>
            </a:r>
            <a:r>
              <a:rPr lang="hu-HU" sz="1200" u="sng" dirty="0"/>
              <a:t> </a:t>
            </a:r>
            <a:r>
              <a:rPr lang="hu-HU" sz="1200" u="sng" dirty="0" err="1"/>
              <a:t>for</a:t>
            </a:r>
            <a:r>
              <a:rPr lang="hu-HU" sz="1200" u="sng" dirty="0"/>
              <a:t> </a:t>
            </a:r>
            <a:r>
              <a:rPr lang="hu-HU" sz="1200" u="sng" dirty="0" err="1"/>
              <a:t>Matching</a:t>
            </a:r>
            <a:r>
              <a:rPr lang="hu-HU" sz="1200" u="sng" dirty="0"/>
              <a:t>. </a:t>
            </a:r>
            <a:r>
              <a:rPr lang="hu-HU" sz="1200" u="sng" dirty="0">
                <a:hlinkClick r:id="rId3"/>
              </a:rPr>
              <a:t>http://</a:t>
            </a:r>
            <a:r>
              <a:rPr lang="hu-HU" sz="1200" u="sng" dirty="0" smtClean="0">
                <a:hlinkClick r:id="rId3"/>
              </a:rPr>
              <a:t>bit.ly/2iWZSUd</a:t>
            </a:r>
            <a:endParaRPr lang="hu-HU" sz="1200" u="sng" dirty="0" smtClean="0"/>
          </a:p>
          <a:p>
            <a:pPr marL="0" indent="0">
              <a:buNone/>
            </a:pPr>
            <a:endParaRPr lang="hu-HU" sz="1200" u="sng" dirty="0"/>
          </a:p>
          <a:p>
            <a:pPr marL="0" indent="0">
              <a:buNone/>
            </a:pPr>
            <a:r>
              <a:rPr lang="hu-HU" sz="1200" u="sng" dirty="0" err="1"/>
              <a:t>Kossovsky</a:t>
            </a:r>
            <a:r>
              <a:rPr lang="hu-HU" sz="1200" u="sng" dirty="0"/>
              <a:t>, A. E. 2015. </a:t>
            </a:r>
            <a:r>
              <a:rPr lang="hu-HU" sz="1200" u="sng" dirty="0" err="1"/>
              <a:t>Benford’s</a:t>
            </a:r>
            <a:r>
              <a:rPr lang="hu-HU" sz="1200" u="sng" dirty="0"/>
              <a:t> Law. </a:t>
            </a:r>
            <a:r>
              <a:rPr lang="hu-HU" sz="1200" u="sng" dirty="0" err="1"/>
              <a:t>Theory</a:t>
            </a:r>
            <a:r>
              <a:rPr lang="hu-HU" sz="1200" u="sng" dirty="0"/>
              <a:t>, </a:t>
            </a:r>
            <a:r>
              <a:rPr lang="hu-HU" sz="1200" u="sng" dirty="0" err="1"/>
              <a:t>the</a:t>
            </a:r>
            <a:r>
              <a:rPr lang="hu-HU" sz="1200" u="sng" dirty="0"/>
              <a:t> General Law of </a:t>
            </a:r>
            <a:r>
              <a:rPr lang="hu-HU" sz="1200" u="sng" dirty="0" err="1"/>
              <a:t>Relative</a:t>
            </a:r>
            <a:r>
              <a:rPr lang="hu-HU" sz="1200" u="sng" dirty="0"/>
              <a:t> </a:t>
            </a:r>
            <a:r>
              <a:rPr lang="hu-HU" sz="1200" u="sng" dirty="0" err="1"/>
              <a:t>Quantities</a:t>
            </a:r>
            <a:r>
              <a:rPr lang="hu-HU" sz="1200" u="sng" dirty="0"/>
              <a:t>, and </a:t>
            </a:r>
            <a:r>
              <a:rPr lang="hu-HU" sz="1200" u="sng" dirty="0" err="1"/>
              <a:t>Forensic</a:t>
            </a:r>
            <a:r>
              <a:rPr lang="hu-HU" sz="1200" u="sng" dirty="0"/>
              <a:t> </a:t>
            </a:r>
            <a:r>
              <a:rPr lang="hu-HU" sz="1200" u="sng" dirty="0" err="1"/>
              <a:t>Fraud</a:t>
            </a:r>
            <a:r>
              <a:rPr lang="hu-HU" sz="1200" u="sng" dirty="0"/>
              <a:t> </a:t>
            </a:r>
            <a:r>
              <a:rPr lang="hu-HU" sz="1200" u="sng" dirty="0" err="1"/>
              <a:t>Detection</a:t>
            </a:r>
            <a:r>
              <a:rPr lang="hu-HU" sz="1200" u="sng" dirty="0"/>
              <a:t> </a:t>
            </a:r>
            <a:r>
              <a:rPr lang="hu-HU" sz="1200" u="sng" dirty="0" err="1"/>
              <a:t>Applications</a:t>
            </a:r>
            <a:r>
              <a:rPr lang="hu-HU" sz="1200" u="sng" dirty="0"/>
              <a:t>. </a:t>
            </a:r>
            <a:r>
              <a:rPr lang="hu-HU" sz="1200" u="sng" dirty="0" err="1"/>
              <a:t>Hackensack</a:t>
            </a:r>
            <a:r>
              <a:rPr lang="hu-HU" sz="1200" u="sng" dirty="0"/>
              <a:t>, New Jersey, USA: World </a:t>
            </a:r>
            <a:r>
              <a:rPr lang="hu-HU" sz="1200" u="sng" dirty="0" err="1" smtClean="0"/>
              <a:t>Scientific</a:t>
            </a:r>
            <a:endParaRPr lang="hu-HU" sz="1200" u="sng" dirty="0" smtClean="0"/>
          </a:p>
          <a:p>
            <a:pPr marL="0" indent="0">
              <a:buNone/>
            </a:pPr>
            <a:endParaRPr lang="hu-HU" sz="1200" u="sng" dirty="0"/>
          </a:p>
          <a:p>
            <a:pPr marL="0" indent="0">
              <a:buNone/>
            </a:pPr>
            <a:r>
              <a:rPr lang="hu-HU" sz="1200" u="sng" dirty="0" err="1"/>
              <a:t>Lambsdorff</a:t>
            </a:r>
            <a:r>
              <a:rPr lang="hu-HU" sz="1200" u="sng" dirty="0"/>
              <a:t>, J. G. 2007. The </a:t>
            </a:r>
            <a:r>
              <a:rPr lang="hu-HU" sz="1200" u="sng" dirty="0" err="1"/>
              <a:t>Institutional</a:t>
            </a:r>
            <a:r>
              <a:rPr lang="hu-HU" sz="1200" u="sng" dirty="0"/>
              <a:t> </a:t>
            </a:r>
            <a:r>
              <a:rPr lang="hu-HU" sz="1200" u="sng" dirty="0" err="1"/>
              <a:t>Economics</a:t>
            </a:r>
            <a:r>
              <a:rPr lang="hu-HU" sz="1200" u="sng" dirty="0"/>
              <a:t> of </a:t>
            </a:r>
            <a:r>
              <a:rPr lang="hu-HU" sz="1200" u="sng" dirty="0" err="1"/>
              <a:t>Corruption</a:t>
            </a:r>
            <a:r>
              <a:rPr lang="hu-HU" sz="1200" u="sng" dirty="0"/>
              <a:t> and Reform. </a:t>
            </a:r>
            <a:r>
              <a:rPr lang="hu-HU" sz="1200" u="sng" dirty="0" err="1"/>
              <a:t>Theory</a:t>
            </a:r>
            <a:r>
              <a:rPr lang="hu-HU" sz="1200" u="sng" dirty="0"/>
              <a:t>, </a:t>
            </a:r>
            <a:r>
              <a:rPr lang="hu-HU" sz="1200" u="sng" dirty="0" err="1"/>
              <a:t>Evidences</a:t>
            </a:r>
            <a:r>
              <a:rPr lang="hu-HU" sz="1200" u="sng" dirty="0"/>
              <a:t> and Policy. Cambridge, UK: Cambridge University </a:t>
            </a:r>
            <a:r>
              <a:rPr lang="hu-HU" sz="1200" u="sng" dirty="0" smtClean="0"/>
              <a:t>Press</a:t>
            </a:r>
          </a:p>
          <a:p>
            <a:pPr marL="0" indent="0">
              <a:buNone/>
            </a:pPr>
            <a:endParaRPr lang="hu-HU" sz="1200" u="sng" dirty="0"/>
          </a:p>
          <a:p>
            <a:pPr marL="0" indent="0">
              <a:buNone/>
            </a:pPr>
            <a:r>
              <a:rPr lang="hu-HU" sz="1200" u="sng" dirty="0"/>
              <a:t>Lechner, Michael. 2002. Program </a:t>
            </a:r>
            <a:r>
              <a:rPr lang="hu-HU" sz="1200" u="sng" dirty="0" err="1"/>
              <a:t>Heterogeneity</a:t>
            </a:r>
            <a:r>
              <a:rPr lang="hu-HU" sz="1200" u="sng" dirty="0"/>
              <a:t> and </a:t>
            </a:r>
            <a:r>
              <a:rPr lang="hu-HU" sz="1200" u="sng" dirty="0" err="1"/>
              <a:t>Propensity</a:t>
            </a:r>
            <a:r>
              <a:rPr lang="hu-HU" sz="1200" u="sng" dirty="0"/>
              <a:t> </a:t>
            </a:r>
            <a:r>
              <a:rPr lang="hu-HU" sz="1200" u="sng" dirty="0" err="1"/>
              <a:t>Score</a:t>
            </a:r>
            <a:r>
              <a:rPr lang="hu-HU" sz="1200" u="sng" dirty="0"/>
              <a:t> </a:t>
            </a:r>
            <a:r>
              <a:rPr lang="hu-HU" sz="1200" u="sng" dirty="0" err="1"/>
              <a:t>Matching</a:t>
            </a:r>
            <a:r>
              <a:rPr lang="hu-HU" sz="1200" u="sng" dirty="0"/>
              <a:t>: An </a:t>
            </a:r>
            <a:r>
              <a:rPr lang="hu-HU" sz="1200" u="sng" dirty="0" err="1"/>
              <a:t>Application</a:t>
            </a:r>
            <a:r>
              <a:rPr lang="hu-HU" sz="1200" u="sng" dirty="0"/>
              <a:t> </a:t>
            </a:r>
            <a:r>
              <a:rPr lang="hu-HU" sz="1200" u="sng" dirty="0" err="1"/>
              <a:t>to</a:t>
            </a:r>
            <a:r>
              <a:rPr lang="hu-HU" sz="1200" u="sng" dirty="0"/>
              <a:t> </a:t>
            </a:r>
            <a:r>
              <a:rPr lang="hu-HU" sz="1200" u="sng" dirty="0" err="1"/>
              <a:t>the</a:t>
            </a:r>
            <a:r>
              <a:rPr lang="hu-HU" sz="1200" u="sng" dirty="0"/>
              <a:t> </a:t>
            </a:r>
            <a:r>
              <a:rPr lang="hu-HU" sz="1200" u="sng" dirty="0" err="1"/>
              <a:t>Evaluation</a:t>
            </a:r>
            <a:r>
              <a:rPr lang="hu-HU" sz="1200" u="sng" dirty="0"/>
              <a:t> of </a:t>
            </a:r>
            <a:r>
              <a:rPr lang="hu-HU" sz="1200" u="sng" dirty="0" err="1"/>
              <a:t>Active</a:t>
            </a:r>
            <a:r>
              <a:rPr lang="hu-HU" sz="1200" u="sng" dirty="0"/>
              <a:t> </a:t>
            </a:r>
            <a:r>
              <a:rPr lang="hu-HU" sz="1200" u="sng" dirty="0" err="1"/>
              <a:t>Labour</a:t>
            </a:r>
            <a:r>
              <a:rPr lang="hu-HU" sz="1200" u="sng" dirty="0"/>
              <a:t> Market </a:t>
            </a:r>
            <a:r>
              <a:rPr lang="hu-HU" sz="1200" u="sng" dirty="0" err="1"/>
              <a:t>Policies</a:t>
            </a:r>
            <a:r>
              <a:rPr lang="hu-HU" sz="1200" u="sng" dirty="0"/>
              <a:t>. The </a:t>
            </a:r>
            <a:r>
              <a:rPr lang="hu-HU" sz="1200" u="sng" dirty="0" err="1"/>
              <a:t>Review</a:t>
            </a:r>
            <a:r>
              <a:rPr lang="hu-HU" sz="1200" u="sng" dirty="0"/>
              <a:t> of </a:t>
            </a:r>
            <a:r>
              <a:rPr lang="hu-HU" sz="1200" u="sng" dirty="0" err="1"/>
              <a:t>Economics</a:t>
            </a:r>
            <a:r>
              <a:rPr lang="hu-HU" sz="1200" u="sng" dirty="0"/>
              <a:t> and </a:t>
            </a:r>
            <a:r>
              <a:rPr lang="hu-HU" sz="1200" u="sng" dirty="0" err="1"/>
              <a:t>Statistics</a:t>
            </a:r>
            <a:r>
              <a:rPr lang="hu-HU" sz="1200" u="sng" dirty="0"/>
              <a:t> (84): 205-220. http://bit.ly/2j6kZPi </a:t>
            </a:r>
            <a:endParaRPr lang="hu-HU" sz="1200" u="sng" dirty="0" smtClean="0"/>
          </a:p>
          <a:p>
            <a:pPr marL="0" indent="0">
              <a:buNone/>
            </a:pPr>
            <a:endParaRPr lang="hu-HU" sz="1200" u="sng" dirty="0"/>
          </a:p>
          <a:p>
            <a:pPr marL="0" indent="0">
              <a:buNone/>
            </a:pPr>
            <a:r>
              <a:rPr lang="hu-HU" sz="1200" u="sng" dirty="0"/>
              <a:t>Miller, S. J. (</a:t>
            </a:r>
            <a:r>
              <a:rPr lang="hu-HU" sz="1200" u="sng" dirty="0" err="1"/>
              <a:t>ed</a:t>
            </a:r>
            <a:r>
              <a:rPr lang="hu-HU" sz="1200" u="sng" dirty="0"/>
              <a:t>.). 2015. </a:t>
            </a:r>
            <a:r>
              <a:rPr lang="hu-HU" sz="1200" u="sng" dirty="0" err="1"/>
              <a:t>Benford’s</a:t>
            </a:r>
            <a:r>
              <a:rPr lang="hu-HU" sz="1200" u="sng" dirty="0"/>
              <a:t> Law: </a:t>
            </a:r>
            <a:r>
              <a:rPr lang="hu-HU" sz="1200" u="sng" dirty="0" err="1"/>
              <a:t>Theory</a:t>
            </a:r>
            <a:r>
              <a:rPr lang="hu-HU" sz="1200" u="sng" dirty="0"/>
              <a:t> and </a:t>
            </a:r>
            <a:r>
              <a:rPr lang="hu-HU" sz="1200" u="sng" dirty="0" err="1"/>
              <a:t>Applications</a:t>
            </a:r>
            <a:r>
              <a:rPr lang="hu-HU" sz="1200" u="sng" dirty="0"/>
              <a:t>. Princeton, New Jersey, USA: Princeton University </a:t>
            </a:r>
            <a:r>
              <a:rPr lang="hu-HU" sz="1200" u="sng" dirty="0" smtClean="0"/>
              <a:t>Press</a:t>
            </a:r>
          </a:p>
          <a:p>
            <a:pPr marL="0" indent="0">
              <a:buNone/>
            </a:pPr>
            <a:endParaRPr lang="hu-HU" sz="1200" u="sng" dirty="0"/>
          </a:p>
          <a:p>
            <a:pPr marL="0" indent="0">
              <a:buNone/>
            </a:pPr>
            <a:r>
              <a:rPr lang="hu-HU" sz="1200" u="sng" dirty="0"/>
              <a:t>Kevin M. Murphy, </a:t>
            </a:r>
            <a:r>
              <a:rPr lang="hu-HU" sz="1200" u="sng" dirty="0" err="1"/>
              <a:t>Andrei</a:t>
            </a:r>
            <a:r>
              <a:rPr lang="hu-HU" sz="1200" u="sng" dirty="0"/>
              <a:t> </a:t>
            </a:r>
            <a:r>
              <a:rPr lang="hu-HU" sz="1200" u="sng" dirty="0" err="1"/>
              <a:t>Shleifer</a:t>
            </a:r>
            <a:r>
              <a:rPr lang="hu-HU" sz="1200" u="sng" dirty="0"/>
              <a:t> and Robert W. </a:t>
            </a:r>
            <a:r>
              <a:rPr lang="hu-HU" sz="1200" u="sng" dirty="0" err="1"/>
              <a:t>Vishny</a:t>
            </a:r>
            <a:r>
              <a:rPr lang="hu-HU" sz="1200" u="sng" dirty="0"/>
              <a:t>. 1993. “</a:t>
            </a:r>
            <a:r>
              <a:rPr lang="hu-HU" sz="1200" u="sng" dirty="0" err="1"/>
              <a:t>Why</a:t>
            </a:r>
            <a:r>
              <a:rPr lang="hu-HU" sz="1200" u="sng" dirty="0"/>
              <a:t> Is </a:t>
            </a:r>
            <a:r>
              <a:rPr lang="hu-HU" sz="1200" u="sng" dirty="0" err="1"/>
              <a:t>Rent-Seeking</a:t>
            </a:r>
            <a:r>
              <a:rPr lang="hu-HU" sz="1200" u="sng" dirty="0"/>
              <a:t> </a:t>
            </a:r>
            <a:r>
              <a:rPr lang="hu-HU" sz="1200" u="sng" dirty="0" err="1"/>
              <a:t>So</a:t>
            </a:r>
            <a:r>
              <a:rPr lang="hu-HU" sz="1200" u="sng" dirty="0"/>
              <a:t> </a:t>
            </a:r>
            <a:r>
              <a:rPr lang="hu-HU" sz="1200" u="sng" dirty="0" err="1"/>
              <a:t>Costly</a:t>
            </a:r>
            <a:r>
              <a:rPr lang="hu-HU" sz="1200" u="sng" dirty="0"/>
              <a:t> </a:t>
            </a:r>
            <a:r>
              <a:rPr lang="hu-HU" sz="1200" u="sng" dirty="0" err="1"/>
              <a:t>to</a:t>
            </a:r>
            <a:r>
              <a:rPr lang="hu-HU" sz="1200" u="sng" dirty="0"/>
              <a:t> </a:t>
            </a:r>
            <a:r>
              <a:rPr lang="hu-HU" sz="1200" u="sng" dirty="0" err="1"/>
              <a:t>Growth</a:t>
            </a:r>
            <a:r>
              <a:rPr lang="hu-HU" sz="1200" u="sng" dirty="0"/>
              <a:t>?” The American </a:t>
            </a:r>
            <a:r>
              <a:rPr lang="hu-HU" sz="1200" u="sng" dirty="0" err="1"/>
              <a:t>Economic</a:t>
            </a:r>
            <a:r>
              <a:rPr lang="hu-HU" sz="1200" u="sng" dirty="0"/>
              <a:t> </a:t>
            </a:r>
            <a:r>
              <a:rPr lang="hu-HU" sz="1200" u="sng" dirty="0" err="1"/>
              <a:t>Review</a:t>
            </a:r>
            <a:r>
              <a:rPr lang="hu-HU" sz="1200" u="sng" dirty="0"/>
              <a:t> </a:t>
            </a:r>
            <a:r>
              <a:rPr lang="hu-HU" sz="1200" u="sng" dirty="0" err="1"/>
              <a:t>Vol</a:t>
            </a:r>
            <a:r>
              <a:rPr lang="hu-HU" sz="1200" u="sng" dirty="0"/>
              <a:t>. 83, No. 2, </a:t>
            </a:r>
            <a:r>
              <a:rPr lang="hu-HU" sz="1200" u="sng" dirty="0" err="1"/>
              <a:t>Papers</a:t>
            </a:r>
            <a:r>
              <a:rPr lang="hu-HU" sz="1200" u="sng" dirty="0"/>
              <a:t> and </a:t>
            </a:r>
            <a:r>
              <a:rPr lang="hu-HU" sz="1200" u="sng" dirty="0" err="1"/>
              <a:t>Proceedings</a:t>
            </a:r>
            <a:r>
              <a:rPr lang="hu-HU" sz="1200" u="sng" dirty="0"/>
              <a:t> of </a:t>
            </a:r>
            <a:r>
              <a:rPr lang="hu-HU" sz="1200" u="sng" dirty="0" err="1"/>
              <a:t>the</a:t>
            </a:r>
            <a:r>
              <a:rPr lang="hu-HU" sz="1200" u="sng" dirty="0"/>
              <a:t> </a:t>
            </a:r>
            <a:r>
              <a:rPr lang="hu-HU" sz="1200" u="sng" dirty="0" err="1"/>
              <a:t>Hundred</a:t>
            </a:r>
            <a:r>
              <a:rPr lang="hu-HU" sz="1200" u="sng" dirty="0"/>
              <a:t> and </a:t>
            </a:r>
            <a:r>
              <a:rPr lang="hu-HU" sz="1200" u="sng" dirty="0" err="1"/>
              <a:t>Fifth</a:t>
            </a:r>
            <a:r>
              <a:rPr lang="hu-HU" sz="1200" u="sng" dirty="0"/>
              <a:t> </a:t>
            </a:r>
            <a:r>
              <a:rPr lang="hu-HU" sz="1200" u="sng" dirty="0" err="1"/>
              <a:t>Annual</a:t>
            </a:r>
            <a:r>
              <a:rPr lang="hu-HU" sz="1200" u="sng" dirty="0"/>
              <a:t> Meeting of </a:t>
            </a:r>
            <a:r>
              <a:rPr lang="hu-HU" sz="1200" u="sng" dirty="0" err="1"/>
              <a:t>the</a:t>
            </a:r>
            <a:r>
              <a:rPr lang="hu-HU" sz="1200" u="sng" dirty="0"/>
              <a:t> American </a:t>
            </a:r>
            <a:r>
              <a:rPr lang="hu-HU" sz="1200" u="sng" dirty="0" err="1"/>
              <a:t>Economic</a:t>
            </a:r>
            <a:r>
              <a:rPr lang="hu-HU" sz="1200" u="sng" dirty="0"/>
              <a:t> </a:t>
            </a:r>
            <a:r>
              <a:rPr lang="hu-HU" sz="1200" u="sng" dirty="0" err="1"/>
              <a:t>Association</a:t>
            </a:r>
            <a:r>
              <a:rPr lang="hu-HU" sz="1200" u="sng" dirty="0"/>
              <a:t> (May, 1993), pp. 409-414. </a:t>
            </a:r>
            <a:r>
              <a:rPr lang="hu-HU" sz="1200" u="sng" dirty="0">
                <a:hlinkClick r:id="rId4"/>
              </a:rPr>
              <a:t>http://</a:t>
            </a:r>
            <a:r>
              <a:rPr lang="hu-HU" sz="1200" u="sng" dirty="0" smtClean="0">
                <a:hlinkClick r:id="rId4"/>
              </a:rPr>
              <a:t>bit.ly/2ahOOJg</a:t>
            </a:r>
            <a:endParaRPr lang="hu-HU" sz="1200" u="sng" dirty="0" smtClean="0"/>
          </a:p>
          <a:p>
            <a:pPr marL="0" indent="0">
              <a:buNone/>
            </a:pPr>
            <a:endParaRPr lang="hu-HU" sz="1200" u="sng" dirty="0"/>
          </a:p>
          <a:p>
            <a:pPr marL="0" indent="0">
              <a:buNone/>
            </a:pPr>
            <a:r>
              <a:rPr lang="hu-HU" sz="1200" u="sng" dirty="0" err="1"/>
              <a:t>Nigrini</a:t>
            </a:r>
            <a:r>
              <a:rPr lang="hu-HU" sz="1200" u="sng" dirty="0"/>
              <a:t>, M. J. 1996. “A </a:t>
            </a:r>
            <a:r>
              <a:rPr lang="hu-HU" sz="1200" u="sng" dirty="0" err="1"/>
              <a:t>taxpayer</a:t>
            </a:r>
            <a:r>
              <a:rPr lang="hu-HU" sz="1200" u="sng" dirty="0"/>
              <a:t> </a:t>
            </a:r>
            <a:r>
              <a:rPr lang="hu-HU" sz="1200" u="sng" dirty="0" err="1"/>
              <a:t>compliance</a:t>
            </a:r>
            <a:r>
              <a:rPr lang="hu-HU" sz="1200" u="sng" dirty="0"/>
              <a:t> </a:t>
            </a:r>
            <a:r>
              <a:rPr lang="hu-HU" sz="1200" u="sng" dirty="0" err="1"/>
              <a:t>application</a:t>
            </a:r>
            <a:r>
              <a:rPr lang="hu-HU" sz="1200" u="sng" dirty="0"/>
              <a:t> of </a:t>
            </a:r>
            <a:r>
              <a:rPr lang="hu-HU" sz="1200" u="sng" dirty="0" err="1"/>
              <a:t>Benford’s</a:t>
            </a:r>
            <a:r>
              <a:rPr lang="hu-HU" sz="1200" u="sng" dirty="0"/>
              <a:t> </a:t>
            </a:r>
            <a:r>
              <a:rPr lang="hu-HU" sz="1200" u="sng" dirty="0" err="1"/>
              <a:t>law</a:t>
            </a:r>
            <a:r>
              <a:rPr lang="hu-HU" sz="1200" u="sng" dirty="0"/>
              <a:t>”. Journal of </a:t>
            </a:r>
            <a:r>
              <a:rPr lang="hu-HU" sz="1200" u="sng" dirty="0" err="1"/>
              <a:t>the</a:t>
            </a:r>
            <a:r>
              <a:rPr lang="hu-HU" sz="1200" u="sng" dirty="0"/>
              <a:t> American </a:t>
            </a:r>
            <a:r>
              <a:rPr lang="hu-HU" sz="1200" u="sng" dirty="0" err="1"/>
              <a:t>Taxation</a:t>
            </a:r>
            <a:r>
              <a:rPr lang="hu-HU" sz="1200" u="sng" dirty="0"/>
              <a:t> </a:t>
            </a:r>
            <a:r>
              <a:rPr lang="hu-HU" sz="1200" u="sng" dirty="0" err="1"/>
              <a:t>Association</a:t>
            </a:r>
            <a:r>
              <a:rPr lang="hu-HU" sz="1200" u="sng" dirty="0"/>
              <a:t>. </a:t>
            </a:r>
            <a:r>
              <a:rPr lang="hu-HU" sz="1200" u="sng" dirty="0" err="1"/>
              <a:t>Vol</a:t>
            </a:r>
            <a:r>
              <a:rPr lang="hu-HU" sz="1200" u="sng" dirty="0"/>
              <a:t>. 18. no 1. pp. 72–91</a:t>
            </a:r>
            <a:r>
              <a:rPr lang="hu-HU" sz="1200" u="sng" dirty="0" smtClean="0"/>
              <a:t>.</a:t>
            </a:r>
          </a:p>
          <a:p>
            <a:pPr marL="0" indent="0">
              <a:buNone/>
            </a:pPr>
            <a:endParaRPr lang="hu-HU" sz="1200" u="sng" dirty="0"/>
          </a:p>
          <a:p>
            <a:pPr marL="0" indent="0">
              <a:buNone/>
            </a:pPr>
            <a:r>
              <a:rPr lang="hu-HU" sz="1200" u="sng" dirty="0" err="1"/>
              <a:t>Nigrini</a:t>
            </a:r>
            <a:r>
              <a:rPr lang="hu-HU" sz="1200" u="sng" dirty="0"/>
              <a:t>, M. J. (</a:t>
            </a:r>
            <a:r>
              <a:rPr lang="hu-HU" sz="1200" u="sng" dirty="0" err="1"/>
              <a:t>ed</a:t>
            </a:r>
            <a:r>
              <a:rPr lang="hu-HU" sz="1200" u="sng" dirty="0"/>
              <a:t>.). 2012. </a:t>
            </a:r>
            <a:r>
              <a:rPr lang="hu-HU" sz="1200" u="sng" dirty="0" err="1"/>
              <a:t>Benford's</a:t>
            </a:r>
            <a:r>
              <a:rPr lang="hu-HU" sz="1200" u="sng" dirty="0"/>
              <a:t> Law. </a:t>
            </a:r>
            <a:r>
              <a:rPr lang="hu-HU" sz="1200" u="sng" dirty="0" err="1"/>
              <a:t>Applications</a:t>
            </a:r>
            <a:r>
              <a:rPr lang="hu-HU" sz="1200" u="sng" dirty="0"/>
              <a:t> </a:t>
            </a:r>
            <a:r>
              <a:rPr lang="hu-HU" sz="1200" u="sng" dirty="0" err="1"/>
              <a:t>for</a:t>
            </a:r>
            <a:r>
              <a:rPr lang="hu-HU" sz="1200" u="sng" dirty="0"/>
              <a:t> </a:t>
            </a:r>
            <a:r>
              <a:rPr lang="hu-HU" sz="1200" u="sng" dirty="0" err="1"/>
              <a:t>Forensic</a:t>
            </a:r>
            <a:r>
              <a:rPr lang="hu-HU" sz="1200" u="sng" dirty="0"/>
              <a:t> Accounting, Auditing, and </a:t>
            </a:r>
            <a:r>
              <a:rPr lang="hu-HU" sz="1200" u="sng" dirty="0" err="1"/>
              <a:t>Fraud</a:t>
            </a:r>
            <a:r>
              <a:rPr lang="hu-HU" sz="1200" u="sng" dirty="0"/>
              <a:t> </a:t>
            </a:r>
            <a:r>
              <a:rPr lang="hu-HU" sz="1200" u="sng" dirty="0" err="1"/>
              <a:t>Detection</a:t>
            </a:r>
            <a:r>
              <a:rPr lang="hu-HU" sz="1200" u="sng" dirty="0"/>
              <a:t>. </a:t>
            </a:r>
            <a:r>
              <a:rPr lang="hu-HU" sz="1200" u="sng" dirty="0" err="1"/>
              <a:t>Hoboken</a:t>
            </a:r>
            <a:r>
              <a:rPr lang="hu-HU" sz="1200" u="sng" dirty="0"/>
              <a:t>, New Jersey, USA: John </a:t>
            </a:r>
            <a:r>
              <a:rPr lang="hu-HU" sz="1200" u="sng" dirty="0" err="1"/>
              <a:t>Wiley</a:t>
            </a:r>
            <a:r>
              <a:rPr lang="hu-HU" sz="1200" u="sng" dirty="0"/>
              <a:t> &amp; </a:t>
            </a:r>
            <a:r>
              <a:rPr lang="hu-HU" sz="1200" u="sng" dirty="0" err="1" smtClean="0"/>
              <a:t>Sons</a:t>
            </a:r>
            <a:endParaRPr lang="hu-HU" sz="1200" u="sng" dirty="0" smtClean="0"/>
          </a:p>
          <a:p>
            <a:pPr marL="0" indent="0">
              <a:buNone/>
            </a:pPr>
            <a:endParaRPr lang="hu-HU" sz="1200" u="sng" dirty="0"/>
          </a:p>
          <a:p>
            <a:pPr marL="0" indent="0">
              <a:buNone/>
            </a:pPr>
            <a:r>
              <a:rPr lang="hu-HU" sz="1200" u="sng" dirty="0" err="1"/>
              <a:t>Spann</a:t>
            </a:r>
            <a:r>
              <a:rPr lang="hu-HU" sz="1200" u="sng" dirty="0"/>
              <a:t>, </a:t>
            </a:r>
            <a:r>
              <a:rPr lang="hu-HU" sz="1200" u="sng" dirty="0" err="1"/>
              <a:t>Delena</a:t>
            </a:r>
            <a:r>
              <a:rPr lang="hu-HU" sz="1200" u="sng" dirty="0"/>
              <a:t> D. 2013. </a:t>
            </a:r>
            <a:r>
              <a:rPr lang="hu-HU" sz="1200" u="sng" dirty="0" err="1"/>
              <a:t>Fraud</a:t>
            </a:r>
            <a:r>
              <a:rPr lang="hu-HU" sz="1200" u="sng" dirty="0"/>
              <a:t> </a:t>
            </a:r>
            <a:r>
              <a:rPr lang="hu-HU" sz="1200" u="sng" dirty="0" err="1"/>
              <a:t>Analytics</a:t>
            </a:r>
            <a:r>
              <a:rPr lang="hu-HU" sz="1200" u="sng" dirty="0"/>
              <a:t>: </a:t>
            </a:r>
            <a:r>
              <a:rPr lang="hu-HU" sz="1200" u="sng" dirty="0" err="1"/>
              <a:t>Strategies</a:t>
            </a:r>
            <a:r>
              <a:rPr lang="hu-HU" sz="1200" u="sng" dirty="0"/>
              <a:t> and </a:t>
            </a:r>
            <a:r>
              <a:rPr lang="hu-HU" sz="1200" u="sng" dirty="0" err="1"/>
              <a:t>Methods</a:t>
            </a:r>
            <a:r>
              <a:rPr lang="hu-HU" sz="1200" u="sng" dirty="0"/>
              <a:t> </a:t>
            </a:r>
            <a:r>
              <a:rPr lang="hu-HU" sz="1200" u="sng" dirty="0" err="1"/>
              <a:t>for</a:t>
            </a:r>
            <a:r>
              <a:rPr lang="hu-HU" sz="1200" u="sng" dirty="0"/>
              <a:t> </a:t>
            </a:r>
            <a:r>
              <a:rPr lang="hu-HU" sz="1200" u="sng" dirty="0" err="1"/>
              <a:t>Detection</a:t>
            </a:r>
            <a:r>
              <a:rPr lang="hu-HU" sz="1200" u="sng" dirty="0"/>
              <a:t> </a:t>
            </a:r>
            <a:r>
              <a:rPr lang="hu-HU" sz="1200" u="sng" dirty="0" err="1"/>
              <a:t>and</a:t>
            </a:r>
            <a:r>
              <a:rPr lang="hu-HU" sz="1200" u="sng" dirty="0"/>
              <a:t> </a:t>
            </a:r>
            <a:r>
              <a:rPr lang="hu-HU" sz="1200" u="sng" dirty="0" err="1"/>
              <a:t>Prevention</a:t>
            </a:r>
            <a:r>
              <a:rPr lang="hu-HU" sz="1200" u="sng" dirty="0"/>
              <a:t>, </a:t>
            </a:r>
            <a:r>
              <a:rPr lang="hu-HU" sz="1200" u="sng" dirty="0" err="1"/>
              <a:t>Hoboken</a:t>
            </a:r>
            <a:r>
              <a:rPr lang="hu-HU" sz="1200" u="sng" dirty="0"/>
              <a:t>. New Jersey, USA: John </a:t>
            </a:r>
            <a:r>
              <a:rPr lang="hu-HU" sz="1200" u="sng" dirty="0" err="1"/>
              <a:t>Wiley</a:t>
            </a:r>
            <a:r>
              <a:rPr lang="hu-HU" sz="1200" u="sng" dirty="0"/>
              <a:t> &amp; </a:t>
            </a:r>
            <a:r>
              <a:rPr lang="hu-HU" sz="1200" u="sng" dirty="0" err="1" smtClean="0"/>
              <a:t>Sons</a:t>
            </a:r>
            <a:endParaRPr lang="hu-HU" sz="1200" u="sng" dirty="0" smtClean="0"/>
          </a:p>
          <a:p>
            <a:pPr marL="0" indent="0">
              <a:buNone/>
            </a:pPr>
            <a:endParaRPr lang="hu-HU" sz="1200" u="sng" dirty="0"/>
          </a:p>
          <a:p>
            <a:pPr marL="0" indent="0">
              <a:buNone/>
            </a:pPr>
            <a:r>
              <a:rPr lang="hu-HU" sz="1200" u="sng" dirty="0" err="1"/>
              <a:t>Szanto</a:t>
            </a:r>
            <a:r>
              <a:rPr lang="hu-HU" sz="1200" u="sng" dirty="0"/>
              <a:t>, Z., Tóth, I. J., Varga, S. 2012. The </a:t>
            </a:r>
            <a:r>
              <a:rPr lang="hu-HU" sz="1200" u="sng" dirty="0" err="1"/>
              <a:t>social</a:t>
            </a:r>
            <a:r>
              <a:rPr lang="hu-HU" sz="1200" u="sng" dirty="0"/>
              <a:t> and </a:t>
            </a:r>
            <a:r>
              <a:rPr lang="hu-HU" sz="1200" u="sng" dirty="0" err="1"/>
              <a:t>institutional</a:t>
            </a:r>
            <a:r>
              <a:rPr lang="hu-HU" sz="1200" u="sng" dirty="0"/>
              <a:t> </a:t>
            </a:r>
            <a:r>
              <a:rPr lang="hu-HU" sz="1200" u="sng" dirty="0" err="1"/>
              <a:t>structure</a:t>
            </a:r>
            <a:r>
              <a:rPr lang="hu-HU" sz="1200" u="sng" dirty="0"/>
              <a:t> of </a:t>
            </a:r>
            <a:r>
              <a:rPr lang="hu-HU" sz="1200" u="sng" dirty="0" err="1"/>
              <a:t>corruption</a:t>
            </a:r>
            <a:r>
              <a:rPr lang="hu-HU" sz="1200" u="sng" dirty="0"/>
              <a:t>: </a:t>
            </a:r>
            <a:r>
              <a:rPr lang="hu-HU" sz="1200" u="sng" dirty="0" err="1"/>
              <a:t>some</a:t>
            </a:r>
            <a:r>
              <a:rPr lang="hu-HU" sz="1200" u="sng" dirty="0"/>
              <a:t> </a:t>
            </a:r>
            <a:r>
              <a:rPr lang="hu-HU" sz="1200" u="sng" dirty="0" err="1"/>
              <a:t>typical</a:t>
            </a:r>
            <a:r>
              <a:rPr lang="hu-HU" sz="1200" u="sng" dirty="0"/>
              <a:t> </a:t>
            </a:r>
            <a:r>
              <a:rPr lang="hu-HU" sz="1200" u="sng" dirty="0" err="1"/>
              <a:t>network</a:t>
            </a:r>
            <a:r>
              <a:rPr lang="hu-HU" sz="1200" u="sng" dirty="0"/>
              <a:t> </a:t>
            </a:r>
            <a:r>
              <a:rPr lang="hu-HU" sz="1200" u="sng" dirty="0" err="1"/>
              <a:t>configurations</a:t>
            </a:r>
            <a:r>
              <a:rPr lang="hu-HU" sz="1200" u="sng" dirty="0"/>
              <a:t> </a:t>
            </a:r>
            <a:r>
              <a:rPr lang="hu-HU" sz="1200" u="sng" dirty="0" err="1"/>
              <a:t>of</a:t>
            </a:r>
            <a:r>
              <a:rPr lang="hu-HU" sz="1200" u="sng" dirty="0"/>
              <a:t> </a:t>
            </a:r>
            <a:r>
              <a:rPr lang="hu-HU" sz="1200" u="sng" dirty="0" err="1"/>
              <a:t>corruption</a:t>
            </a:r>
            <a:r>
              <a:rPr lang="hu-HU" sz="1200" u="sng" dirty="0"/>
              <a:t> </a:t>
            </a:r>
            <a:r>
              <a:rPr lang="hu-HU" sz="1200" u="sng" dirty="0" err="1"/>
              <a:t>transactions</a:t>
            </a:r>
            <a:r>
              <a:rPr lang="hu-HU" sz="1200" u="sng" dirty="0"/>
              <a:t> </a:t>
            </a:r>
            <a:r>
              <a:rPr lang="hu-HU" sz="1200" u="sng" dirty="0" err="1"/>
              <a:t>in</a:t>
            </a:r>
            <a:r>
              <a:rPr lang="hu-HU" sz="1200" u="sng" dirty="0"/>
              <a:t> Hungary, </a:t>
            </a:r>
            <a:r>
              <a:rPr lang="hu-HU" sz="1200" u="sng" dirty="0" err="1"/>
              <a:t>In</a:t>
            </a:r>
            <a:r>
              <a:rPr lang="hu-HU" sz="1200" u="sng" dirty="0"/>
              <a:t>: Vedres, B., Scotti, M. (</a:t>
            </a:r>
            <a:r>
              <a:rPr lang="hu-HU" sz="1200" u="sng" dirty="0" err="1"/>
              <a:t>eds</a:t>
            </a:r>
            <a:r>
              <a:rPr lang="hu-HU" sz="1200" u="sng" dirty="0"/>
              <a:t>.): Network sin </a:t>
            </a:r>
            <a:r>
              <a:rPr lang="hu-HU" sz="1200" u="sng" dirty="0" err="1"/>
              <a:t>Social</a:t>
            </a:r>
            <a:r>
              <a:rPr lang="hu-HU" sz="1200" u="sng" dirty="0"/>
              <a:t> Policy </a:t>
            </a:r>
            <a:r>
              <a:rPr lang="hu-HU" sz="1200" u="sng" dirty="0" err="1"/>
              <a:t>Problems</a:t>
            </a:r>
            <a:r>
              <a:rPr lang="hu-HU" sz="1200" u="sng" dirty="0"/>
              <a:t>. Cambridge, UK: Cambridge University Press Cambridge, UK: Cambridge University Press</a:t>
            </a:r>
            <a:r>
              <a:rPr lang="hu-HU" sz="1200" u="sng" dirty="0" smtClean="0"/>
              <a:t>.</a:t>
            </a:r>
          </a:p>
          <a:p>
            <a:pPr marL="0" indent="0">
              <a:buNone/>
            </a:pPr>
            <a:endParaRPr lang="hu-HU" sz="1200" u="sng" dirty="0"/>
          </a:p>
          <a:p>
            <a:pPr marL="0" indent="0">
              <a:buNone/>
            </a:pPr>
            <a:r>
              <a:rPr lang="hu-HU" sz="1200" u="sng" dirty="0" err="1"/>
              <a:t>Rose-Ackerman</a:t>
            </a:r>
            <a:r>
              <a:rPr lang="hu-HU" sz="1200" u="sng" dirty="0"/>
              <a:t>, S. (</a:t>
            </a:r>
            <a:r>
              <a:rPr lang="hu-HU" sz="1200" u="sng" dirty="0" err="1"/>
              <a:t>ed</a:t>
            </a:r>
            <a:r>
              <a:rPr lang="hu-HU" sz="1200" u="sng" dirty="0"/>
              <a:t>.). 2006. International </a:t>
            </a:r>
            <a:r>
              <a:rPr lang="hu-HU" sz="1200" u="sng" dirty="0" err="1"/>
              <a:t>Handbook</a:t>
            </a:r>
            <a:r>
              <a:rPr lang="hu-HU" sz="1200" u="sng" dirty="0"/>
              <a:t> </a:t>
            </a:r>
            <a:r>
              <a:rPr lang="hu-HU" sz="1200" u="sng" dirty="0" err="1"/>
              <a:t>on</a:t>
            </a:r>
            <a:r>
              <a:rPr lang="hu-HU" sz="1200" u="sng" dirty="0"/>
              <a:t> </a:t>
            </a:r>
            <a:r>
              <a:rPr lang="hu-HU" sz="1200" u="sng" dirty="0" err="1"/>
              <a:t>the</a:t>
            </a:r>
            <a:r>
              <a:rPr lang="hu-HU" sz="1200" u="sng" dirty="0"/>
              <a:t> </a:t>
            </a:r>
            <a:r>
              <a:rPr lang="hu-HU" sz="1200" u="sng" dirty="0" err="1"/>
              <a:t>Economics</a:t>
            </a:r>
            <a:r>
              <a:rPr lang="hu-HU" sz="1200" u="sng" dirty="0"/>
              <a:t> of </a:t>
            </a:r>
            <a:r>
              <a:rPr lang="hu-HU" sz="1200" u="sng" dirty="0" err="1"/>
              <a:t>Corruption</a:t>
            </a:r>
            <a:r>
              <a:rPr lang="hu-HU" sz="1200" u="sng" dirty="0"/>
              <a:t>, </a:t>
            </a:r>
            <a:r>
              <a:rPr lang="hu-HU" sz="1200" u="sng" dirty="0" err="1"/>
              <a:t>Cheltenham</a:t>
            </a:r>
            <a:r>
              <a:rPr lang="hu-HU" sz="1200" u="sng" dirty="0"/>
              <a:t>, UK: Edward </a:t>
            </a:r>
            <a:r>
              <a:rPr lang="hu-HU" sz="1200" u="sng" dirty="0" err="1"/>
              <a:t>Elgar</a:t>
            </a:r>
            <a:r>
              <a:rPr lang="hu-HU" sz="1200" u="sng" dirty="0" smtClean="0"/>
              <a:t>.</a:t>
            </a:r>
          </a:p>
          <a:p>
            <a:pPr marL="0" indent="0">
              <a:buNone/>
            </a:pPr>
            <a:endParaRPr lang="hu-HU" sz="1200" u="sng" dirty="0"/>
          </a:p>
          <a:p>
            <a:pPr marL="0" indent="0">
              <a:buNone/>
            </a:pPr>
            <a:r>
              <a:rPr lang="hu-HU" sz="1200" u="sng" dirty="0" err="1"/>
              <a:t>Rose-Ackerman</a:t>
            </a:r>
            <a:r>
              <a:rPr lang="hu-HU" sz="1200" u="sng" dirty="0"/>
              <a:t>, S. – </a:t>
            </a:r>
            <a:r>
              <a:rPr lang="hu-HU" sz="1200" u="sng" dirty="0" err="1"/>
              <a:t>Soreide</a:t>
            </a:r>
            <a:r>
              <a:rPr lang="hu-HU" sz="1200" u="sng" dirty="0"/>
              <a:t>, T. 2011. International </a:t>
            </a:r>
            <a:r>
              <a:rPr lang="hu-HU" sz="1200" u="sng" dirty="0" err="1"/>
              <a:t>Handbook</a:t>
            </a:r>
            <a:r>
              <a:rPr lang="hu-HU" sz="1200" u="sng" dirty="0"/>
              <a:t> </a:t>
            </a:r>
            <a:r>
              <a:rPr lang="hu-HU" sz="1200" u="sng" dirty="0" err="1"/>
              <a:t>on</a:t>
            </a:r>
            <a:r>
              <a:rPr lang="hu-HU" sz="1200" u="sng" dirty="0"/>
              <a:t> </a:t>
            </a:r>
            <a:r>
              <a:rPr lang="hu-HU" sz="1200" u="sng" dirty="0" err="1"/>
              <a:t>the</a:t>
            </a:r>
            <a:r>
              <a:rPr lang="hu-HU" sz="1200" u="sng" dirty="0"/>
              <a:t> </a:t>
            </a:r>
            <a:r>
              <a:rPr lang="hu-HU" sz="1200" u="sng" dirty="0" err="1"/>
              <a:t>Economics</a:t>
            </a:r>
            <a:r>
              <a:rPr lang="hu-HU" sz="1200" u="sng" dirty="0"/>
              <a:t> of </a:t>
            </a:r>
            <a:r>
              <a:rPr lang="hu-HU" sz="1200" u="sng" dirty="0" err="1"/>
              <a:t>Corruption</a:t>
            </a:r>
            <a:r>
              <a:rPr lang="hu-HU" sz="1200" u="sng" dirty="0"/>
              <a:t>. </a:t>
            </a:r>
            <a:r>
              <a:rPr lang="hu-HU" sz="1200" u="sng" dirty="0" err="1"/>
              <a:t>Volume</a:t>
            </a:r>
            <a:r>
              <a:rPr lang="hu-HU" sz="1200" u="sng" dirty="0"/>
              <a:t> </a:t>
            </a:r>
            <a:r>
              <a:rPr lang="hu-HU" sz="1200" u="sng" dirty="0" err="1"/>
              <a:t>Two</a:t>
            </a:r>
            <a:r>
              <a:rPr lang="hu-HU" sz="1200" u="sng" dirty="0"/>
              <a:t>. </a:t>
            </a:r>
            <a:r>
              <a:rPr lang="hu-HU" sz="1200" u="sng" dirty="0" err="1"/>
              <a:t>Cheltenham</a:t>
            </a:r>
            <a:r>
              <a:rPr lang="hu-HU" sz="1200" u="sng" dirty="0"/>
              <a:t>, UK: Edward </a:t>
            </a:r>
            <a:r>
              <a:rPr lang="hu-HU" sz="1200" u="sng" dirty="0" err="1"/>
              <a:t>Elgar</a:t>
            </a:r>
            <a:r>
              <a:rPr lang="hu-HU" sz="1200" u="sng" dirty="0" smtClean="0"/>
              <a:t>.</a:t>
            </a:r>
          </a:p>
          <a:p>
            <a:pPr marL="0" indent="0">
              <a:buNone/>
            </a:pPr>
            <a:endParaRPr lang="hu-HU" sz="1200" u="sng" dirty="0"/>
          </a:p>
          <a:p>
            <a:pPr marL="0" indent="0">
              <a:buNone/>
            </a:pPr>
            <a:r>
              <a:rPr lang="hu-HU" sz="1200" u="sng" dirty="0" err="1"/>
              <a:t>Rosenbaum</a:t>
            </a:r>
            <a:r>
              <a:rPr lang="hu-HU" sz="1200" u="sng" dirty="0"/>
              <a:t>, Paul R., Donald B. Rubin. 1983. The </a:t>
            </a:r>
            <a:r>
              <a:rPr lang="hu-HU" sz="1200" u="sng" dirty="0" err="1"/>
              <a:t>Central</a:t>
            </a:r>
            <a:r>
              <a:rPr lang="hu-HU" sz="1200" u="sng" dirty="0"/>
              <a:t> </a:t>
            </a:r>
            <a:r>
              <a:rPr lang="hu-HU" sz="1200" u="sng" dirty="0" err="1"/>
              <a:t>Role</a:t>
            </a:r>
            <a:r>
              <a:rPr lang="hu-HU" sz="1200" u="sng" dirty="0"/>
              <a:t> of </a:t>
            </a:r>
            <a:r>
              <a:rPr lang="hu-HU" sz="1200" u="sng" dirty="0" err="1"/>
              <a:t>the</a:t>
            </a:r>
            <a:r>
              <a:rPr lang="hu-HU" sz="1200" u="sng" dirty="0"/>
              <a:t> </a:t>
            </a:r>
            <a:r>
              <a:rPr lang="hu-HU" sz="1200" u="sng" dirty="0" err="1"/>
              <a:t>Propensity</a:t>
            </a:r>
            <a:r>
              <a:rPr lang="hu-HU" sz="1200" u="sng" dirty="0"/>
              <a:t> </a:t>
            </a:r>
            <a:r>
              <a:rPr lang="hu-HU" sz="1200" u="sng" dirty="0" err="1"/>
              <a:t>Score</a:t>
            </a:r>
            <a:r>
              <a:rPr lang="hu-HU" sz="1200" u="sng" dirty="0"/>
              <a:t> </a:t>
            </a:r>
            <a:r>
              <a:rPr lang="hu-HU" sz="1200" u="sng" dirty="0" err="1"/>
              <a:t>in</a:t>
            </a:r>
            <a:r>
              <a:rPr lang="hu-HU" sz="1200" u="sng" dirty="0"/>
              <a:t> </a:t>
            </a:r>
            <a:r>
              <a:rPr lang="hu-HU" sz="1200" u="sng" dirty="0" err="1"/>
              <a:t>Observational</a:t>
            </a:r>
            <a:r>
              <a:rPr lang="hu-HU" sz="1200" u="sng" dirty="0"/>
              <a:t> </a:t>
            </a:r>
            <a:r>
              <a:rPr lang="hu-HU" sz="1200" u="sng" dirty="0" err="1"/>
              <a:t>Studies</a:t>
            </a:r>
            <a:r>
              <a:rPr lang="hu-HU" sz="1200" u="sng" dirty="0"/>
              <a:t> </a:t>
            </a:r>
            <a:r>
              <a:rPr lang="hu-HU" sz="1200" u="sng" dirty="0" err="1"/>
              <a:t>for</a:t>
            </a:r>
            <a:r>
              <a:rPr lang="hu-HU" sz="1200" u="sng" dirty="0"/>
              <a:t> </a:t>
            </a:r>
            <a:r>
              <a:rPr lang="hu-HU" sz="1200" u="sng" dirty="0" err="1"/>
              <a:t>Causal</a:t>
            </a:r>
            <a:r>
              <a:rPr lang="hu-HU" sz="1200" u="sng" dirty="0"/>
              <a:t> </a:t>
            </a:r>
            <a:r>
              <a:rPr lang="hu-HU" sz="1200" u="sng" dirty="0" err="1"/>
              <a:t>Effects</a:t>
            </a:r>
            <a:r>
              <a:rPr lang="hu-HU" sz="1200" u="sng" dirty="0"/>
              <a:t>. </a:t>
            </a:r>
            <a:r>
              <a:rPr lang="hu-HU" sz="1200" u="sng" dirty="0" err="1"/>
              <a:t>Biometrika</a:t>
            </a:r>
            <a:r>
              <a:rPr lang="hu-HU" sz="1200" u="sng" dirty="0"/>
              <a:t>. 70 (1): 41–55. </a:t>
            </a:r>
            <a:r>
              <a:rPr lang="hu-HU" sz="1200" u="sng" dirty="0" err="1" smtClean="0"/>
              <a:t>doi</a:t>
            </a:r>
            <a:r>
              <a:rPr lang="hu-HU" sz="1200" u="sng" dirty="0" smtClean="0"/>
              <a:t>:10.1093/</a:t>
            </a:r>
            <a:r>
              <a:rPr lang="hu-HU" sz="1200" u="sng" dirty="0" err="1" smtClean="0"/>
              <a:t>biomet</a:t>
            </a:r>
            <a:r>
              <a:rPr lang="hu-HU" sz="1200" u="sng" dirty="0" smtClean="0"/>
              <a:t>/70.1.41</a:t>
            </a:r>
          </a:p>
          <a:p>
            <a:pPr marL="0" indent="0">
              <a:buNone/>
            </a:pPr>
            <a:endParaRPr lang="hu-HU" sz="1200" u="sng" dirty="0"/>
          </a:p>
          <a:p>
            <a:pPr marL="0" indent="0">
              <a:buNone/>
            </a:pPr>
            <a:r>
              <a:rPr lang="hu-HU" sz="1200" u="sng" dirty="0"/>
              <a:t>Tóth, I. J., Hajdu, M. 2016a. </a:t>
            </a:r>
            <a:r>
              <a:rPr lang="hu-HU" sz="1200" u="sng" dirty="0" err="1"/>
              <a:t>Competitive</a:t>
            </a:r>
            <a:r>
              <a:rPr lang="hu-HU" sz="1200" u="sng" dirty="0"/>
              <a:t> </a:t>
            </a:r>
            <a:r>
              <a:rPr lang="hu-HU" sz="1200" u="sng" dirty="0" err="1"/>
              <a:t>Intensity</a:t>
            </a:r>
            <a:r>
              <a:rPr lang="hu-HU" sz="1200" u="sng" dirty="0"/>
              <a:t> and </a:t>
            </a:r>
            <a:r>
              <a:rPr lang="hu-HU" sz="1200" u="sng" dirty="0" err="1"/>
              <a:t>Corruption</a:t>
            </a:r>
            <a:r>
              <a:rPr lang="hu-HU" sz="1200" u="sng" dirty="0"/>
              <a:t> </a:t>
            </a:r>
            <a:r>
              <a:rPr lang="hu-HU" sz="1200" u="sng" dirty="0" err="1"/>
              <a:t>Risks</a:t>
            </a:r>
            <a:r>
              <a:rPr lang="hu-HU" sz="1200" u="sng" dirty="0"/>
              <a:t> </a:t>
            </a:r>
            <a:r>
              <a:rPr lang="hu-HU" sz="1200" u="sng" dirty="0" err="1"/>
              <a:t>in</a:t>
            </a:r>
            <a:r>
              <a:rPr lang="hu-HU" sz="1200" u="sng" dirty="0"/>
              <a:t> </a:t>
            </a:r>
            <a:r>
              <a:rPr lang="hu-HU" sz="1200" u="sng" dirty="0" err="1"/>
              <a:t>the</a:t>
            </a:r>
            <a:r>
              <a:rPr lang="hu-HU" sz="1200" u="sng" dirty="0"/>
              <a:t> </a:t>
            </a:r>
            <a:r>
              <a:rPr lang="hu-HU" sz="1200" u="sng" dirty="0" err="1"/>
              <a:t>Hungarian</a:t>
            </a:r>
            <a:r>
              <a:rPr lang="hu-HU" sz="1200" u="sng" dirty="0"/>
              <a:t> Public </a:t>
            </a:r>
            <a:r>
              <a:rPr lang="hu-HU" sz="1200" u="sng" dirty="0" err="1"/>
              <a:t>Procurement</a:t>
            </a:r>
            <a:r>
              <a:rPr lang="hu-HU" sz="1200" u="sng" dirty="0"/>
              <a:t> 2009-2015. </a:t>
            </a:r>
            <a:r>
              <a:rPr lang="hu-HU" sz="1200" u="sng" dirty="0" err="1"/>
              <a:t>Paper</a:t>
            </a:r>
            <a:r>
              <a:rPr lang="hu-HU" sz="1200" u="sng" dirty="0"/>
              <a:t> </a:t>
            </a:r>
            <a:r>
              <a:rPr lang="hu-HU" sz="1200" u="sng" dirty="0" err="1"/>
              <a:t>presented</a:t>
            </a:r>
            <a:r>
              <a:rPr lang="hu-HU" sz="1200" u="sng" dirty="0"/>
              <a:t> </a:t>
            </a:r>
            <a:r>
              <a:rPr lang="hu-HU" sz="1200" u="sng" dirty="0" err="1"/>
              <a:t>at</a:t>
            </a:r>
            <a:r>
              <a:rPr lang="hu-HU" sz="1200" u="sng" dirty="0"/>
              <a:t> </a:t>
            </a:r>
            <a:r>
              <a:rPr lang="hu-HU" sz="1200" u="sng" dirty="0" err="1"/>
              <a:t>the</a:t>
            </a:r>
            <a:r>
              <a:rPr lang="hu-HU" sz="1200" u="sng" dirty="0"/>
              <a:t> University of Cambridge, „Data </a:t>
            </a:r>
            <a:r>
              <a:rPr lang="hu-HU" sz="1200" u="sng" dirty="0" err="1"/>
              <a:t>for</a:t>
            </a:r>
            <a:r>
              <a:rPr lang="hu-HU" sz="1200" u="sng" dirty="0"/>
              <a:t> Policy” </a:t>
            </a:r>
            <a:r>
              <a:rPr lang="hu-HU" sz="1200" u="sng" dirty="0" err="1"/>
              <a:t>Conference</a:t>
            </a:r>
            <a:r>
              <a:rPr lang="hu-HU" sz="1200" u="sng" dirty="0"/>
              <a:t>, </a:t>
            </a:r>
            <a:r>
              <a:rPr lang="hu-HU" sz="1200" u="sng" dirty="0">
                <a:hlinkClick r:id="rId5"/>
              </a:rPr>
              <a:t>http://</a:t>
            </a:r>
            <a:r>
              <a:rPr lang="hu-HU" sz="1200" u="sng" dirty="0" smtClean="0">
                <a:hlinkClick r:id="rId5"/>
              </a:rPr>
              <a:t>bit.ly/2b8p8kW</a:t>
            </a:r>
            <a:endParaRPr lang="hu-HU" sz="1200" u="sng" dirty="0" smtClean="0"/>
          </a:p>
          <a:p>
            <a:pPr marL="0" indent="0">
              <a:buNone/>
            </a:pPr>
            <a:endParaRPr lang="hu-HU" sz="1200" u="sng" dirty="0"/>
          </a:p>
          <a:p>
            <a:pPr marL="0" indent="0">
              <a:buNone/>
            </a:pPr>
            <a:r>
              <a:rPr lang="hu-HU" sz="1200" u="sng" dirty="0" err="1"/>
              <a:t>Toth</a:t>
            </a:r>
            <a:r>
              <a:rPr lang="hu-HU" sz="1200" u="sng" dirty="0"/>
              <a:t>, I. J., Hajdu, M. 2016b. Korrupciós kockázatok, átláthatóság, közbeszerzések. Magyar közbeszerzések 2009–2015 közötti adatainak elemzése. </a:t>
            </a:r>
            <a:r>
              <a:rPr lang="hu-HU" sz="1200" u="sng" dirty="0" err="1"/>
              <a:t>In</a:t>
            </a:r>
            <a:r>
              <a:rPr lang="hu-HU" sz="1200" u="sng" dirty="0"/>
              <a:t>: Kolosi, T.- Tóth, I. </a:t>
            </a:r>
            <a:r>
              <a:rPr lang="hu-HU" sz="1200" u="sng" dirty="0" err="1"/>
              <a:t>Gy</a:t>
            </a:r>
            <a:r>
              <a:rPr lang="hu-HU" sz="1200" u="sng" dirty="0"/>
              <a:t>. (szerk.): Társadalmi Riport. Tárki, Budapest. 33-53. old. [</a:t>
            </a:r>
            <a:r>
              <a:rPr lang="hu-HU" sz="1200" u="sng" dirty="0" err="1"/>
              <a:t>Corruption</a:t>
            </a:r>
            <a:r>
              <a:rPr lang="hu-HU" sz="1200" u="sng" dirty="0"/>
              <a:t> </a:t>
            </a:r>
            <a:r>
              <a:rPr lang="hu-HU" sz="1200" u="sng" dirty="0" err="1"/>
              <a:t>risks</a:t>
            </a:r>
            <a:r>
              <a:rPr lang="hu-HU" sz="1200" u="sng" dirty="0"/>
              <a:t>, </a:t>
            </a:r>
            <a:r>
              <a:rPr lang="hu-HU" sz="1200" u="sng" dirty="0" err="1"/>
              <a:t>transparency</a:t>
            </a:r>
            <a:r>
              <a:rPr lang="hu-HU" sz="1200" u="sng" dirty="0"/>
              <a:t>, </a:t>
            </a:r>
            <a:r>
              <a:rPr lang="hu-HU" sz="1200" u="sng" dirty="0" err="1"/>
              <a:t>public</a:t>
            </a:r>
            <a:r>
              <a:rPr lang="hu-HU" sz="1200" u="sng" dirty="0"/>
              <a:t> </a:t>
            </a:r>
            <a:r>
              <a:rPr lang="hu-HU" sz="1200" u="sng" dirty="0" err="1"/>
              <a:t>procurement</a:t>
            </a:r>
            <a:r>
              <a:rPr lang="hu-HU" sz="1200" u="sng" dirty="0"/>
              <a:t>. </a:t>
            </a:r>
            <a:r>
              <a:rPr lang="hu-HU" sz="1200" u="sng" dirty="0" err="1"/>
              <a:t>Analysis</a:t>
            </a:r>
            <a:r>
              <a:rPr lang="hu-HU" sz="1200" u="sng" dirty="0"/>
              <a:t> of </a:t>
            </a:r>
            <a:r>
              <a:rPr lang="hu-HU" sz="1200" u="sng" dirty="0" err="1"/>
              <a:t>Hungarian</a:t>
            </a:r>
            <a:r>
              <a:rPr lang="hu-HU" sz="1200" u="sng" dirty="0"/>
              <a:t> Public </a:t>
            </a:r>
            <a:r>
              <a:rPr lang="hu-HU" sz="1200" u="sng" dirty="0" err="1"/>
              <a:t>Procurement</a:t>
            </a:r>
            <a:r>
              <a:rPr lang="hu-HU" sz="1200" u="sng" dirty="0"/>
              <a:t> </a:t>
            </a:r>
            <a:r>
              <a:rPr lang="hu-HU" sz="1200" u="sng" dirty="0" err="1"/>
              <a:t>in</a:t>
            </a:r>
            <a:r>
              <a:rPr lang="hu-HU" sz="1200" u="sng" dirty="0"/>
              <a:t> </a:t>
            </a:r>
            <a:r>
              <a:rPr lang="hu-HU" sz="1200" u="sng" dirty="0" err="1"/>
              <a:t>the</a:t>
            </a:r>
            <a:r>
              <a:rPr lang="hu-HU" sz="1200" u="sng" dirty="0"/>
              <a:t> </a:t>
            </a:r>
            <a:r>
              <a:rPr lang="hu-HU" sz="1200" u="sng" dirty="0" err="1"/>
              <a:t>period</a:t>
            </a:r>
            <a:r>
              <a:rPr lang="hu-HU" sz="1200" u="sng" dirty="0"/>
              <a:t> of 2009 and 2015. </a:t>
            </a:r>
            <a:r>
              <a:rPr lang="hu-HU" sz="1200" u="sng" dirty="0" err="1"/>
              <a:t>In</a:t>
            </a:r>
            <a:r>
              <a:rPr lang="hu-HU" sz="1200" u="sng" dirty="0"/>
              <a:t>: Kolosi, T. – Tóth, I. </a:t>
            </a:r>
            <a:r>
              <a:rPr lang="hu-HU" sz="1200" u="sng" dirty="0" err="1"/>
              <a:t>Gy</a:t>
            </a:r>
            <a:r>
              <a:rPr lang="hu-HU" sz="1200" u="sng" dirty="0"/>
              <a:t>. (</a:t>
            </a:r>
            <a:r>
              <a:rPr lang="hu-HU" sz="1200" u="sng" dirty="0" err="1"/>
              <a:t>eds</a:t>
            </a:r>
            <a:r>
              <a:rPr lang="hu-HU" sz="1200" u="sng" dirty="0"/>
              <a:t>): </a:t>
            </a:r>
            <a:r>
              <a:rPr lang="hu-HU" sz="1200" u="sng" dirty="0" err="1"/>
              <a:t>Social</a:t>
            </a:r>
            <a:r>
              <a:rPr lang="hu-HU" sz="1200" u="sng" dirty="0"/>
              <a:t> </a:t>
            </a:r>
            <a:r>
              <a:rPr lang="hu-HU" sz="1200" u="sng" dirty="0" err="1"/>
              <a:t>Report</a:t>
            </a:r>
            <a:r>
              <a:rPr lang="hu-HU" sz="1200" u="sng" dirty="0"/>
              <a:t> – 2016. Budapest: Tárki, pp. 33 -53.] </a:t>
            </a:r>
            <a:r>
              <a:rPr lang="hu-HU" sz="1200" u="sng" dirty="0">
                <a:hlinkClick r:id="rId6"/>
              </a:rPr>
              <a:t>http://</a:t>
            </a:r>
            <a:r>
              <a:rPr lang="hu-HU" sz="1200" u="sng" dirty="0" smtClean="0">
                <a:hlinkClick r:id="rId6"/>
              </a:rPr>
              <a:t>bit.ly/2dA9XlI</a:t>
            </a:r>
            <a:endParaRPr lang="hu-HU" sz="1200" u="sng" dirty="0" smtClean="0"/>
          </a:p>
          <a:p>
            <a:pPr marL="0" indent="0">
              <a:buNone/>
            </a:pPr>
            <a:r>
              <a:rPr lang="hu-HU" sz="1200" u="sng" dirty="0" smtClean="0"/>
              <a:t> </a:t>
            </a:r>
            <a:endParaRPr lang="hu-HU" sz="1200" u="sng" dirty="0"/>
          </a:p>
          <a:p>
            <a:pPr marL="0" indent="0">
              <a:buNone/>
            </a:pPr>
            <a:r>
              <a:rPr lang="hu-HU" sz="1200" u="sng" dirty="0"/>
              <a:t>Varian, H. R.1972.: “</a:t>
            </a:r>
            <a:r>
              <a:rPr lang="hu-HU" sz="1200" u="sng" dirty="0" err="1"/>
              <a:t>Benford’s</a:t>
            </a:r>
            <a:r>
              <a:rPr lang="hu-HU" sz="1200" u="sng" dirty="0"/>
              <a:t> </a:t>
            </a:r>
            <a:r>
              <a:rPr lang="hu-HU" sz="1200" u="sng" dirty="0" err="1"/>
              <a:t>law</a:t>
            </a:r>
            <a:r>
              <a:rPr lang="hu-HU" sz="1200" u="sng" dirty="0"/>
              <a:t>”, The American </a:t>
            </a:r>
            <a:r>
              <a:rPr lang="hu-HU" sz="1200" u="sng" dirty="0" err="1"/>
              <a:t>Statistician</a:t>
            </a:r>
            <a:r>
              <a:rPr lang="hu-HU" sz="1200" u="sng" dirty="0"/>
              <a:t>, 26. </a:t>
            </a:r>
            <a:r>
              <a:rPr lang="hu-HU" sz="1200" u="sng" dirty="0" err="1"/>
              <a:t>Vol</a:t>
            </a:r>
            <a:r>
              <a:rPr lang="hu-HU" sz="1200" u="sng" dirty="0"/>
              <a:t>. no.3. pp. 65–66</a:t>
            </a:r>
            <a:r>
              <a:rPr lang="hu-HU" sz="1200" u="sng" dirty="0" smtClean="0"/>
              <a:t>.</a:t>
            </a:r>
          </a:p>
          <a:p>
            <a:pPr marL="0" indent="0">
              <a:buNone/>
            </a:pPr>
            <a:endParaRPr lang="hu-HU" sz="1000" u="sng" dirty="0" smtClean="0"/>
          </a:p>
          <a:p>
            <a:pPr marL="0" indent="0">
              <a:buNone/>
            </a:pPr>
            <a:endParaRPr lang="hu-HU" sz="1000" u="sng" dirty="0" smtClean="0"/>
          </a:p>
          <a:p>
            <a:pPr marL="0" indent="0">
              <a:buNone/>
            </a:pPr>
            <a:endParaRPr lang="hu-HU" sz="1000" u="sng" dirty="0"/>
          </a:p>
          <a:p>
            <a:pPr marL="0" indent="0">
              <a:buNone/>
            </a:pPr>
            <a:endParaRPr lang="en-US" sz="1000" dirty="0"/>
          </a:p>
          <a:p>
            <a:pPr marL="0" indent="0">
              <a:buNone/>
            </a:pPr>
            <a:endParaRPr lang="en-GB" dirty="0">
              <a:solidFill>
                <a:schemeClr val="tx2">
                  <a:lumMod val="65000"/>
                  <a:lumOff val="35000"/>
                </a:schemeClr>
              </a:solidFill>
            </a:endParaRP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dirty="0"/>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32</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olidFill>
                  <a:schemeClr val="bg1">
                    <a:lumMod val="75000"/>
                  </a:schemeClr>
                </a:solidFill>
                <a:sym typeface="Symbol" pitchFamily="18" charset="2"/>
              </a:rPr>
              <a:t>motivations  results</a:t>
            </a:r>
            <a:r>
              <a:rPr lang="en-US" sz="1600" dirty="0" smtClean="0">
                <a:solidFill>
                  <a:schemeClr val="bg1">
                    <a:lumMod val="75000"/>
                  </a:schemeClr>
                </a:solidFill>
              </a:rPr>
              <a:t> </a:t>
            </a:r>
            <a:r>
              <a:rPr lang="en-US" sz="1600" dirty="0" smtClean="0">
                <a:solidFill>
                  <a:schemeClr val="bg1">
                    <a:lumMod val="75000"/>
                  </a:schemeClr>
                </a:solidFill>
                <a:sym typeface="Symbol" pitchFamily="18" charset="2"/>
              </a:rPr>
              <a:t> lessons</a:t>
            </a:r>
            <a:endParaRPr lang="en-US" sz="1600" dirty="0" smtClean="0">
              <a:solidFill>
                <a:schemeClr val="bg1">
                  <a:lumMod val="75000"/>
                </a:schemeClr>
              </a:solidFill>
            </a:endParaRPr>
          </a:p>
        </p:txBody>
      </p:sp>
    </p:spTree>
    <p:extLst>
      <p:ext uri="{BB962C8B-B14F-4D97-AF65-F5344CB8AC3E}">
        <p14:creationId xmlns:p14="http://schemas.microsoft.com/office/powerpoint/2010/main" val="4052010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5536" y="1196752"/>
            <a:ext cx="8229600" cy="1143000"/>
          </a:xfrm>
        </p:spPr>
        <p:txBody>
          <a:bodyPr>
            <a:normAutofit/>
          </a:bodyPr>
          <a:lstStyle/>
          <a:p>
            <a:r>
              <a:rPr lang="en-US" dirty="0" smtClean="0"/>
              <a:t>Thank you for your attention!</a:t>
            </a:r>
            <a:endParaRPr lang="en-US" dirty="0"/>
          </a:p>
        </p:txBody>
      </p:sp>
      <p:sp>
        <p:nvSpPr>
          <p:cNvPr id="3" name="Tartalom helye 2"/>
          <p:cNvSpPr>
            <a:spLocks noGrp="1"/>
          </p:cNvSpPr>
          <p:nvPr>
            <p:ph idx="1"/>
          </p:nvPr>
        </p:nvSpPr>
        <p:spPr>
          <a:xfrm>
            <a:off x="395536" y="3068960"/>
            <a:ext cx="8280920" cy="1944216"/>
          </a:xfrm>
        </p:spPr>
        <p:txBody>
          <a:bodyPr/>
          <a:lstStyle/>
          <a:p>
            <a:pPr marL="0" indent="0" algn="ctr">
              <a:buNone/>
            </a:pPr>
            <a:r>
              <a:rPr lang="hu-HU" dirty="0" err="1" smtClean="0">
                <a:solidFill>
                  <a:schemeClr val="tx2">
                    <a:lumMod val="65000"/>
                    <a:lumOff val="35000"/>
                  </a:schemeClr>
                </a:solidFill>
              </a:rPr>
              <a:t>Corruption</a:t>
            </a:r>
            <a:r>
              <a:rPr lang="hu-HU" dirty="0" smtClean="0">
                <a:solidFill>
                  <a:schemeClr val="tx2">
                    <a:lumMod val="65000"/>
                    <a:lumOff val="35000"/>
                  </a:schemeClr>
                </a:solidFill>
              </a:rPr>
              <a:t> Research Center Budapest</a:t>
            </a:r>
          </a:p>
          <a:p>
            <a:pPr marL="0" indent="0" algn="ctr">
              <a:buNone/>
            </a:pPr>
            <a:r>
              <a:rPr lang="hu-HU" dirty="0" err="1" smtClean="0">
                <a:hlinkClick r:id="rId3"/>
              </a:rPr>
              <a:t>www.crcb.eu</a:t>
            </a:r>
            <a:r>
              <a:rPr lang="hu-HU" dirty="0" smtClean="0"/>
              <a:t> </a:t>
            </a:r>
          </a:p>
          <a:p>
            <a:pPr marL="0" indent="0" algn="ctr">
              <a:buNone/>
            </a:pPr>
            <a:endParaRPr lang="hu-HU" dirty="0" smtClean="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33</a:t>
            </a:fld>
            <a:endParaRPr lang="hu-HU"/>
          </a:p>
        </p:txBody>
      </p:sp>
    </p:spTree>
    <p:extLst>
      <p:ext uri="{BB962C8B-B14F-4D97-AF65-F5344CB8AC3E}">
        <p14:creationId xmlns:p14="http://schemas.microsoft.com/office/powerpoint/2010/main" val="2482728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868958"/>
          </a:xfrm>
        </p:spPr>
        <p:txBody>
          <a:bodyPr>
            <a:normAutofit/>
          </a:bodyPr>
          <a:lstStyle/>
          <a:p>
            <a:r>
              <a:rPr lang="hu-HU" dirty="0" err="1" smtClean="0"/>
              <a:t>research</a:t>
            </a:r>
            <a:r>
              <a:rPr lang="hu-HU" dirty="0" smtClean="0"/>
              <a:t> &amp; </a:t>
            </a:r>
            <a:r>
              <a:rPr lang="hu-HU" dirty="0" err="1" smtClean="0"/>
              <a:t>analytical</a:t>
            </a:r>
            <a:r>
              <a:rPr lang="hu-HU" dirty="0" smtClean="0"/>
              <a:t> </a:t>
            </a:r>
            <a:r>
              <a:rPr lang="hu-HU" dirty="0" err="1" smtClean="0"/>
              <a:t>tool</a:t>
            </a:r>
            <a:endParaRPr lang="en-GB" dirty="0"/>
          </a:p>
        </p:txBody>
      </p:sp>
      <p:sp>
        <p:nvSpPr>
          <p:cNvPr id="3" name="Tartalom helye 2"/>
          <p:cNvSpPr>
            <a:spLocks noGrp="1"/>
          </p:cNvSpPr>
          <p:nvPr>
            <p:ph idx="1"/>
          </p:nvPr>
        </p:nvSpPr>
        <p:spPr>
          <a:xfrm>
            <a:off x="467544" y="1484784"/>
            <a:ext cx="8229600" cy="4392487"/>
          </a:xfrm>
        </p:spPr>
        <p:txBody>
          <a:bodyPr>
            <a:normAutofit fontScale="77500" lnSpcReduction="20000"/>
          </a:bodyPr>
          <a:lstStyle/>
          <a:p>
            <a:pPr marL="0" indent="0">
              <a:buNone/>
            </a:pPr>
            <a:r>
              <a:rPr lang="en-GB" dirty="0" smtClean="0">
                <a:solidFill>
                  <a:srgbClr val="0070C0"/>
                </a:solidFill>
              </a:rPr>
              <a:t>Database processing tool for the Croatian Public Procurement (DCPP)</a:t>
            </a:r>
          </a:p>
          <a:p>
            <a:endParaRPr lang="en-GB" dirty="0" smtClean="0">
              <a:solidFill>
                <a:schemeClr val="tx1">
                  <a:lumMod val="65000"/>
                  <a:lumOff val="35000"/>
                </a:schemeClr>
              </a:solidFill>
            </a:endParaRPr>
          </a:p>
          <a:p>
            <a:r>
              <a:rPr lang="en-GB" dirty="0" smtClean="0">
                <a:solidFill>
                  <a:schemeClr val="tx1">
                    <a:lumMod val="65000"/>
                    <a:lumOff val="35000"/>
                  </a:schemeClr>
                </a:solidFill>
              </a:rPr>
              <a:t>Analytical tool to analyse the Croatian Public Procurement</a:t>
            </a:r>
          </a:p>
          <a:p>
            <a:endParaRPr lang="en-GB" dirty="0" smtClean="0">
              <a:solidFill>
                <a:schemeClr val="tx1">
                  <a:lumMod val="65000"/>
                  <a:lumOff val="35000"/>
                </a:schemeClr>
              </a:solidFill>
            </a:endParaRPr>
          </a:p>
          <a:p>
            <a:r>
              <a:rPr lang="en-GB" dirty="0" smtClean="0">
                <a:solidFill>
                  <a:schemeClr val="tx1">
                    <a:lumMod val="65000"/>
                    <a:lumOff val="35000"/>
                  </a:schemeClr>
                </a:solidFill>
              </a:rPr>
              <a:t>On-line platform</a:t>
            </a:r>
          </a:p>
          <a:p>
            <a:endParaRPr lang="en-GB" dirty="0" smtClean="0">
              <a:solidFill>
                <a:schemeClr val="tx1">
                  <a:lumMod val="65000"/>
                  <a:lumOff val="35000"/>
                </a:schemeClr>
              </a:solidFill>
            </a:endParaRPr>
          </a:p>
          <a:p>
            <a:r>
              <a:rPr lang="en-GB" dirty="0" smtClean="0">
                <a:solidFill>
                  <a:schemeClr val="tx1">
                    <a:lumMod val="65000"/>
                    <a:lumOff val="35000"/>
                  </a:schemeClr>
                </a:solidFill>
              </a:rPr>
              <a:t>PP data and firm level balance sheet and ownership data</a:t>
            </a:r>
          </a:p>
          <a:p>
            <a:endParaRPr lang="en-GB" dirty="0" smtClean="0">
              <a:solidFill>
                <a:schemeClr val="tx1">
                  <a:lumMod val="65000"/>
                  <a:lumOff val="35000"/>
                </a:schemeClr>
              </a:solidFill>
            </a:endParaRPr>
          </a:p>
          <a:p>
            <a:r>
              <a:rPr lang="en-GB" dirty="0" smtClean="0">
                <a:solidFill>
                  <a:schemeClr val="tx1">
                    <a:lumMod val="65000"/>
                    <a:lumOff val="35000"/>
                  </a:schemeClr>
                </a:solidFill>
              </a:rPr>
              <a:t>Real time analysis</a:t>
            </a:r>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4</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a:t>
            </a:r>
            <a:r>
              <a:rPr lang="en-US" sz="1600" dirty="0" smtClean="0">
                <a:solidFill>
                  <a:schemeClr val="bg1">
                    <a:lumMod val="85000"/>
                  </a:schemeClr>
                </a:solidFill>
                <a:sym typeface="Symbol" pitchFamily="18" charset="2"/>
              </a:rPr>
              <a:t>mean results</a:t>
            </a:r>
            <a:r>
              <a:rPr lang="en-US" sz="1600" dirty="0" smtClean="0">
                <a:solidFill>
                  <a:schemeClr val="bg1">
                    <a:lumMod val="85000"/>
                  </a:schemeClr>
                </a:solidFill>
              </a:rPr>
              <a:t> </a:t>
            </a:r>
            <a:r>
              <a:rPr lang="en-US" sz="1600" dirty="0" smtClean="0">
                <a:solidFill>
                  <a:schemeClr val="bg1">
                    <a:lumMod val="85000"/>
                  </a:schemeClr>
                </a:solidFill>
                <a:sym typeface="Symbol" pitchFamily="18" charset="2"/>
              </a:rPr>
              <a:t> 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172815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76672"/>
            <a:ext cx="8229600" cy="1152128"/>
          </a:xfrm>
        </p:spPr>
        <p:txBody>
          <a:bodyPr>
            <a:normAutofit fontScale="90000"/>
          </a:bodyPr>
          <a:lstStyle/>
          <a:p>
            <a:r>
              <a:rPr lang="en-GB" sz="3200" dirty="0">
                <a:solidFill>
                  <a:srgbClr val="0070C0"/>
                </a:solidFill>
              </a:rPr>
              <a:t>Database processing tool for the Croatian Public Procurement (DCPP)</a:t>
            </a:r>
            <a:br>
              <a:rPr lang="en-GB" sz="3200" dirty="0">
                <a:solidFill>
                  <a:srgbClr val="0070C0"/>
                </a:solidFill>
              </a:rPr>
            </a:br>
            <a:endParaRPr lang="en-GB" sz="32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5</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a:t>
            </a:r>
            <a:r>
              <a:rPr lang="en-US" sz="1600" dirty="0" smtClean="0">
                <a:solidFill>
                  <a:schemeClr val="bg1">
                    <a:lumMod val="85000"/>
                  </a:schemeClr>
                </a:solidFill>
                <a:sym typeface="Symbol" pitchFamily="18" charset="2"/>
              </a:rPr>
              <a:t>mean results</a:t>
            </a:r>
            <a:r>
              <a:rPr lang="en-US" sz="1600" dirty="0" smtClean="0">
                <a:solidFill>
                  <a:schemeClr val="bg1">
                    <a:lumMod val="85000"/>
                  </a:schemeClr>
                </a:solidFill>
              </a:rPr>
              <a:t> </a:t>
            </a:r>
            <a:r>
              <a:rPr lang="en-US" sz="1600" dirty="0" smtClean="0">
                <a:solidFill>
                  <a:schemeClr val="bg1">
                    <a:lumMod val="85000"/>
                  </a:schemeClr>
                </a:solidFill>
                <a:sym typeface="Symbol" pitchFamily="18" charset="2"/>
              </a:rPr>
              <a:t> lessons</a:t>
            </a:r>
            <a:endParaRPr lang="en-US" sz="1600" dirty="0" smtClean="0">
              <a:solidFill>
                <a:schemeClr val="bg1">
                  <a:lumMod val="85000"/>
                </a:schemeClr>
              </a:solidFill>
            </a:endParaRPr>
          </a:p>
        </p:txBody>
      </p:sp>
      <p:pic>
        <p:nvPicPr>
          <p:cNvPr id="6" name="Kép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1434" y="1340768"/>
            <a:ext cx="8172400" cy="4960902"/>
          </a:xfrm>
          <a:prstGeom prst="rect">
            <a:avLst/>
          </a:prstGeom>
        </p:spPr>
      </p:pic>
    </p:spTree>
    <p:extLst>
      <p:ext uri="{BB962C8B-B14F-4D97-AF65-F5344CB8AC3E}">
        <p14:creationId xmlns:p14="http://schemas.microsoft.com/office/powerpoint/2010/main" val="16139330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1282750"/>
            <a:ext cx="8229600" cy="2434282"/>
          </a:xfrm>
        </p:spPr>
        <p:txBody>
          <a:bodyPr>
            <a:normAutofit/>
          </a:bodyPr>
          <a:lstStyle/>
          <a:p>
            <a:r>
              <a:rPr lang="hu-HU" dirty="0" smtClean="0"/>
              <a:t>MAIN RESULTS</a:t>
            </a:r>
            <a:endParaRPr lang="en-GB"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6</a:t>
            </a:fld>
            <a:endParaRPr lang="hu-HU"/>
          </a:p>
        </p:txBody>
      </p:sp>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39322980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321027" y="836712"/>
            <a:ext cx="8856984" cy="4608512"/>
          </a:xfrm>
        </p:spPr>
        <p:txBody>
          <a:bodyPr>
            <a:normAutofit/>
          </a:bodyPr>
          <a:lstStyle/>
          <a:p>
            <a:pPr marL="0" indent="0">
              <a:buNone/>
            </a:pPr>
            <a:r>
              <a:rPr lang="hu-HU" dirty="0" smtClean="0">
                <a:solidFill>
                  <a:schemeClr val="tx2">
                    <a:lumMod val="65000"/>
                    <a:lumOff val="35000"/>
                  </a:schemeClr>
                </a:solidFill>
              </a:rPr>
              <a:t>1.	</a:t>
            </a:r>
            <a:r>
              <a:rPr lang="en-US" dirty="0" smtClean="0">
                <a:solidFill>
                  <a:schemeClr val="tx2">
                    <a:lumMod val="65000"/>
                    <a:lumOff val="35000"/>
                  </a:schemeClr>
                </a:solidFill>
              </a:rPr>
              <a:t>The </a:t>
            </a:r>
            <a:r>
              <a:rPr lang="en-US" dirty="0">
                <a:solidFill>
                  <a:schemeClr val="tx2">
                    <a:lumMod val="65000"/>
                    <a:lumOff val="35000"/>
                  </a:schemeClr>
                </a:solidFill>
              </a:rPr>
              <a:t>corruption risk of public procurement </a:t>
            </a:r>
            <a:r>
              <a:rPr lang="hu-HU" dirty="0" smtClean="0">
                <a:solidFill>
                  <a:schemeClr val="tx2">
                    <a:lumMod val="65000"/>
                    <a:lumOff val="35000"/>
                  </a:schemeClr>
                </a:solidFill>
              </a:rPr>
              <a:t>	</a:t>
            </a:r>
            <a:r>
              <a:rPr lang="en-US" dirty="0" smtClean="0">
                <a:solidFill>
                  <a:schemeClr val="tx2">
                    <a:lumMod val="65000"/>
                    <a:lumOff val="35000"/>
                  </a:schemeClr>
                </a:solidFill>
              </a:rPr>
              <a:t>increased significantly</a:t>
            </a:r>
            <a:r>
              <a:rPr lang="hu-HU" dirty="0" smtClean="0">
                <a:solidFill>
                  <a:schemeClr val="tx2">
                    <a:lumMod val="65000"/>
                    <a:lumOff val="35000"/>
                  </a:schemeClr>
                </a:solidFill>
              </a:rPr>
              <a:t>. </a:t>
            </a:r>
            <a:r>
              <a:rPr lang="en-US" dirty="0" smtClean="0">
                <a:solidFill>
                  <a:schemeClr val="tx2">
                    <a:lumMod val="65000"/>
                    <a:lumOff val="35000"/>
                  </a:schemeClr>
                </a:solidFill>
              </a:rPr>
              <a:t>The </a:t>
            </a:r>
            <a:r>
              <a:rPr lang="en-US" dirty="0">
                <a:solidFill>
                  <a:schemeClr val="tx2">
                    <a:lumMod val="65000"/>
                    <a:lumOff val="35000"/>
                  </a:schemeClr>
                </a:solidFill>
              </a:rPr>
              <a:t>share of </a:t>
            </a:r>
            <a:r>
              <a:rPr lang="hu-HU" dirty="0" smtClean="0">
                <a:solidFill>
                  <a:schemeClr val="tx2">
                    <a:lumMod val="65000"/>
                    <a:lumOff val="35000"/>
                  </a:schemeClr>
                </a:solidFill>
              </a:rPr>
              <a:t>	</a:t>
            </a:r>
            <a:r>
              <a:rPr lang="en-US" dirty="0" smtClean="0">
                <a:solidFill>
                  <a:schemeClr val="tx2">
                    <a:lumMod val="65000"/>
                    <a:lumOff val="35000"/>
                  </a:schemeClr>
                </a:solidFill>
              </a:rPr>
              <a:t>tenders </a:t>
            </a:r>
            <a:r>
              <a:rPr lang="en-US" dirty="0">
                <a:solidFill>
                  <a:schemeClr val="tx2">
                    <a:lumMod val="65000"/>
                    <a:lumOff val="35000"/>
                  </a:schemeClr>
                </a:solidFill>
              </a:rPr>
              <a:t>without competition increased from </a:t>
            </a:r>
            <a:r>
              <a:rPr lang="hu-HU" dirty="0" smtClean="0">
                <a:solidFill>
                  <a:schemeClr val="tx2">
                    <a:lumMod val="65000"/>
                    <a:lumOff val="35000"/>
                  </a:schemeClr>
                </a:solidFill>
              </a:rPr>
              <a:t>	</a:t>
            </a:r>
            <a:r>
              <a:rPr lang="en-US" dirty="0" smtClean="0">
                <a:solidFill>
                  <a:schemeClr val="tx2">
                    <a:lumMod val="65000"/>
                    <a:lumOff val="35000"/>
                  </a:schemeClr>
                </a:solidFill>
              </a:rPr>
              <a:t>25</a:t>
            </a:r>
            <a:r>
              <a:rPr lang="en-US" dirty="0">
                <a:solidFill>
                  <a:schemeClr val="tx2">
                    <a:lumMod val="65000"/>
                    <a:lumOff val="35000"/>
                  </a:schemeClr>
                </a:solidFill>
              </a:rPr>
              <a:t>% to 34% between 2011 and </a:t>
            </a:r>
            <a:r>
              <a:rPr lang="en-US" dirty="0" smtClean="0">
                <a:solidFill>
                  <a:schemeClr val="tx2">
                    <a:lumMod val="65000"/>
                    <a:lumOff val="35000"/>
                  </a:schemeClr>
                </a:solidFill>
              </a:rPr>
              <a:t>2016</a:t>
            </a:r>
          </a:p>
          <a:p>
            <a:endParaRPr lang="en-US" dirty="0" smtClean="0">
              <a:solidFill>
                <a:schemeClr val="tx2">
                  <a:lumMod val="65000"/>
                  <a:lumOff val="35000"/>
                </a:schemeClr>
              </a:solidFill>
            </a:endParaRPr>
          </a:p>
          <a:p>
            <a:endParaRPr lang="en-US" dirty="0" smtClean="0">
              <a:solidFill>
                <a:schemeClr val="tx2">
                  <a:lumMod val="65000"/>
                  <a:lumOff val="35000"/>
                </a:schemeClr>
              </a:solidFill>
            </a:endParaRPr>
          </a:p>
          <a:p>
            <a:endParaRPr lang="hu-HU" dirty="0" smtClean="0"/>
          </a:p>
          <a:p>
            <a:endParaRPr lang="hu-HU"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7</a:t>
            </a:fld>
            <a:endParaRPr lang="hu-HU"/>
          </a:p>
        </p:txBody>
      </p:sp>
      <p:sp>
        <p:nvSpPr>
          <p:cNvPr id="6"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651861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936104"/>
          </a:xfrm>
        </p:spPr>
        <p:txBody>
          <a:bodyPr>
            <a:noAutofit/>
          </a:bodyPr>
          <a:lstStyle/>
          <a:p>
            <a:r>
              <a:rPr lang="en-US" sz="2800" dirty="0" smtClean="0"/>
              <a:t>Share </a:t>
            </a:r>
            <a:r>
              <a:rPr lang="en-US" sz="2800" dirty="0"/>
              <a:t>of tenders without competition (</a:t>
            </a:r>
            <a:r>
              <a:rPr lang="en-US" sz="2800" dirty="0" smtClean="0"/>
              <a:t>SB</a:t>
            </a:r>
            <a:r>
              <a:rPr lang="hu-HU" sz="2800" dirty="0" smtClean="0"/>
              <a:t>=1</a:t>
            </a:r>
            <a:r>
              <a:rPr lang="en-US" sz="2800" dirty="0" smtClean="0"/>
              <a:t>) </a:t>
            </a:r>
            <a:r>
              <a:rPr lang="en-US" sz="2800" dirty="0"/>
              <a:t>by year, </a:t>
            </a:r>
            <a:br>
              <a:rPr lang="en-US" sz="2800" dirty="0"/>
            </a:br>
            <a:r>
              <a:rPr lang="en-US" sz="2800" dirty="0"/>
              <a:t>2011-16, %, N = </a:t>
            </a:r>
            <a:r>
              <a:rPr lang="en-US" sz="2800" dirty="0" smtClean="0"/>
              <a:t>5,922</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8</a:t>
            </a:fld>
            <a:endParaRPr lang="hu-HU"/>
          </a:p>
        </p:txBody>
      </p:sp>
      <p:graphicFrame>
        <p:nvGraphicFramePr>
          <p:cNvPr id="9" name="Chart 23"/>
          <p:cNvGraphicFramePr/>
          <p:nvPr>
            <p:extLst>
              <p:ext uri="{D42A27DB-BD31-4B8C-83A1-F6EECF244321}">
                <p14:modId xmlns:p14="http://schemas.microsoft.com/office/powerpoint/2010/main" val="2465643279"/>
              </p:ext>
            </p:extLst>
          </p:nvPr>
        </p:nvGraphicFramePr>
        <p:xfrm>
          <a:off x="683568" y="1523081"/>
          <a:ext cx="7643192" cy="461423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4164659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150" y="476672"/>
            <a:ext cx="8712968" cy="936104"/>
          </a:xfrm>
        </p:spPr>
        <p:txBody>
          <a:bodyPr>
            <a:noAutofit/>
          </a:bodyPr>
          <a:lstStyle/>
          <a:p>
            <a:r>
              <a:rPr lang="en-US" sz="2800" dirty="0" smtClean="0"/>
              <a:t>Share </a:t>
            </a:r>
            <a:r>
              <a:rPr lang="en-US" sz="2800" dirty="0"/>
              <a:t>of tenders without competition (</a:t>
            </a:r>
            <a:r>
              <a:rPr lang="en-US" sz="2800" dirty="0" smtClean="0"/>
              <a:t>SB</a:t>
            </a:r>
            <a:r>
              <a:rPr lang="hu-HU" sz="2800" dirty="0" smtClean="0"/>
              <a:t>=1</a:t>
            </a:r>
            <a:r>
              <a:rPr lang="en-US" sz="2800" dirty="0" smtClean="0"/>
              <a:t>) </a:t>
            </a:r>
            <a:r>
              <a:rPr lang="hu-HU" sz="2800" dirty="0" err="1" smtClean="0"/>
              <a:t>in</a:t>
            </a:r>
            <a:r>
              <a:rPr lang="hu-HU" sz="2800" dirty="0" smtClean="0"/>
              <a:t> </a:t>
            </a:r>
            <a:r>
              <a:rPr lang="hu-HU" sz="2800" dirty="0" err="1" smtClean="0"/>
              <a:t>selected</a:t>
            </a:r>
            <a:r>
              <a:rPr lang="hu-HU" sz="2800" dirty="0" smtClean="0"/>
              <a:t> European </a:t>
            </a:r>
            <a:r>
              <a:rPr lang="hu-HU" sz="2800" dirty="0" err="1" smtClean="0"/>
              <a:t>capitals</a:t>
            </a:r>
            <a:r>
              <a:rPr lang="en-US" sz="2800" dirty="0"/>
              <a:t>, 2006-15, N = </a:t>
            </a:r>
            <a:r>
              <a:rPr lang="en-US" sz="2800" dirty="0" smtClean="0"/>
              <a:t>3,407,027</a:t>
            </a:r>
            <a:endParaRPr lang="en-GB" sz="2800" dirty="0"/>
          </a:p>
        </p:txBody>
      </p:sp>
      <p:sp>
        <p:nvSpPr>
          <p:cNvPr id="4" name="Dátum helye 3"/>
          <p:cNvSpPr>
            <a:spLocks noGrp="1"/>
          </p:cNvSpPr>
          <p:nvPr>
            <p:ph type="dt" sz="half" idx="10"/>
          </p:nvPr>
        </p:nvSpPr>
        <p:spPr/>
        <p:txBody>
          <a:bodyPr/>
          <a:lstStyle/>
          <a:p>
            <a:pPr>
              <a:defRPr/>
            </a:pPr>
            <a:fld id="{37D09138-5F32-4EC8-AF5B-92EF935E8425}" type="datetime1">
              <a:rPr lang="hu-HU" smtClean="0"/>
              <a:pPr>
                <a:defRPr/>
              </a:pPr>
              <a:t>2017. 10. 10.</a:t>
            </a:fld>
            <a:endParaRPr lang="hu-HU"/>
          </a:p>
        </p:txBody>
      </p:sp>
      <p:sp>
        <p:nvSpPr>
          <p:cNvPr id="5" name="Dia számának helye 4"/>
          <p:cNvSpPr>
            <a:spLocks noGrp="1"/>
          </p:cNvSpPr>
          <p:nvPr>
            <p:ph type="sldNum" sz="quarter" idx="12"/>
          </p:nvPr>
        </p:nvSpPr>
        <p:spPr/>
        <p:txBody>
          <a:bodyPr/>
          <a:lstStyle/>
          <a:p>
            <a:pPr>
              <a:defRPr/>
            </a:pPr>
            <a:fld id="{A981E0D3-1961-4C49-A27D-D45484A9B146}" type="slidenum">
              <a:rPr lang="hu-HU" smtClean="0"/>
              <a:pPr>
                <a:defRPr/>
              </a:pPr>
              <a:t>9</a:t>
            </a:fld>
            <a:endParaRPr lang="hu-HU"/>
          </a:p>
        </p:txBody>
      </p:sp>
      <p:graphicFrame>
        <p:nvGraphicFramePr>
          <p:cNvPr id="7" name="Diagram 6"/>
          <p:cNvGraphicFramePr/>
          <p:nvPr>
            <p:extLst>
              <p:ext uri="{D42A27DB-BD31-4B8C-83A1-F6EECF244321}">
                <p14:modId xmlns:p14="http://schemas.microsoft.com/office/powerpoint/2010/main" val="2409815235"/>
              </p:ext>
            </p:extLst>
          </p:nvPr>
        </p:nvGraphicFramePr>
        <p:xfrm>
          <a:off x="827584" y="1557442"/>
          <a:ext cx="7056784" cy="446839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6"/>
          <p:cNvSpPr txBox="1">
            <a:spLocks noChangeArrowheads="1"/>
          </p:cNvSpPr>
          <p:nvPr/>
        </p:nvSpPr>
        <p:spPr bwMode="auto">
          <a:xfrm>
            <a:off x="35634" y="0"/>
            <a:ext cx="9144000" cy="33655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600" dirty="0" smtClean="0">
                <a:sym typeface="Symbol" pitchFamily="18" charset="2"/>
              </a:rPr>
              <a:t>motivations  results</a:t>
            </a:r>
            <a:r>
              <a:rPr lang="en-US" sz="1600" dirty="0" smtClean="0"/>
              <a:t> </a:t>
            </a:r>
            <a:r>
              <a:rPr lang="en-US" sz="1600" dirty="0" smtClean="0">
                <a:sym typeface="Symbol" pitchFamily="18" charset="2"/>
              </a:rPr>
              <a:t> </a:t>
            </a:r>
            <a:r>
              <a:rPr lang="en-US" sz="1600" dirty="0" smtClean="0">
                <a:solidFill>
                  <a:schemeClr val="bg1">
                    <a:lumMod val="85000"/>
                  </a:schemeClr>
                </a:solidFill>
                <a:sym typeface="Symbol" pitchFamily="18" charset="2"/>
              </a:rPr>
              <a:t>lessons</a:t>
            </a:r>
            <a:endParaRPr lang="en-US" sz="1600" dirty="0" smtClean="0">
              <a:solidFill>
                <a:schemeClr val="bg1">
                  <a:lumMod val="85000"/>
                </a:schemeClr>
              </a:solidFill>
            </a:endParaRPr>
          </a:p>
        </p:txBody>
      </p:sp>
    </p:spTree>
    <p:extLst>
      <p:ext uri="{BB962C8B-B14F-4D97-AF65-F5344CB8AC3E}">
        <p14:creationId xmlns:p14="http://schemas.microsoft.com/office/powerpoint/2010/main" val="17586576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Alapértelmezett terv">
  <a:themeElements>
    <a:clrScheme name="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lapértelmezett ter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lapértelmezett ter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lapértelmezett ter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lapértelmezett ter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lapértelmezett ter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lapértelmezett ter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lapértelmezett ter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lapértelmezett ter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lapértelmezett ter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lapértelmezett ter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lapértelmezett ter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lapértelmezett ter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13836</TotalTime>
  <Words>2102</Words>
  <Application>Microsoft Office PowerPoint</Application>
  <PresentationFormat>On-screen Show (4:3)</PresentationFormat>
  <Paragraphs>281</Paragraphs>
  <Slides>33</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Symbol</vt:lpstr>
      <vt:lpstr>Times New Roman</vt:lpstr>
      <vt:lpstr>Verdana</vt:lpstr>
      <vt:lpstr>Alapértelmezett terv</vt:lpstr>
      <vt:lpstr>Intensity of Competiton, Corruption Risk and  Estimated Direct Social Loss  in Public Procurement of Zagreb - 2011-2016</vt:lpstr>
      <vt:lpstr>CRCB</vt:lpstr>
      <vt:lpstr>research &amp; analytical tool</vt:lpstr>
      <vt:lpstr>research &amp; analytical tool</vt:lpstr>
      <vt:lpstr>Database processing tool for the Croatian Public Procurement (DCPP) </vt:lpstr>
      <vt:lpstr>MAIN RESULTS</vt:lpstr>
      <vt:lpstr>PowerPoint Presentation</vt:lpstr>
      <vt:lpstr>Share of tenders without competition (SB=1) by year,  2011-16, %, N = 5,922</vt:lpstr>
      <vt:lpstr>Share of tenders without competition (SB=1) in selected European capitals, 2006-15, N = 3,407,027</vt:lpstr>
      <vt:lpstr>Share of tenders without competition (SB=1) in selected European capitals, 2006-15, N = 3,407,027</vt:lpstr>
      <vt:lpstr>Share of tenders without competition (SB=1) in City of Zagreb and Zagreb Holding, 2011-16, 2011-16, %,  N = 5,922</vt:lpstr>
      <vt:lpstr>PowerPoint Presentation</vt:lpstr>
      <vt:lpstr>The average value of Indicator of Competitive Intensity (ICI) by year, 2011-16, N = 4,238</vt:lpstr>
      <vt:lpstr>The average value of Indicator of Competitive Intensity (ICI) by year, 2011-16, N = 4,238</vt:lpstr>
      <vt:lpstr>Intensity of Competition and Corruption Risk in selected European Capitals 2006-15, N = 3,407,027</vt:lpstr>
      <vt:lpstr>PowerPoint Presentation</vt:lpstr>
      <vt:lpstr>The weight of price distortion: the squared error (SE) of contract prices of PPZ from the theoretical (Benford’s) distribution by year, 2011-16, N = 5,922</vt:lpstr>
      <vt:lpstr>The weight of price distortion: the squared error (SE) of contract prices of PPZ from the theoretical (Benford’s) distribution by sectors, 2011-16,  N = 5,922 </vt:lpstr>
      <vt:lpstr>PowerPoint Presentation</vt:lpstr>
      <vt:lpstr>The share of money spent in PPZ without competition, %, 2011-16, N = 5,922</vt:lpstr>
      <vt:lpstr>The sum of the value of PPZ without competition, in million HRK, 2011-16, N = 1,684</vt:lpstr>
      <vt:lpstr>PowerPoint Presentation</vt:lpstr>
      <vt:lpstr>The median value of the ratio of estimated direct social loss in net contract value by year, %, 2011-16, N = 3,076</vt:lpstr>
      <vt:lpstr>PowerPoint Presentation</vt:lpstr>
      <vt:lpstr>The share of tender won the winner company as single bidder in total number of tender by the weight of total contract value of public tenders in total net turnover of the company %, 2011-15, N = 878</vt:lpstr>
      <vt:lpstr>PowerPoint Presentation</vt:lpstr>
      <vt:lpstr>The share of tender without competition (SB=1) 2011.01. – 2017.09., quarterly data, N = 6,076</vt:lpstr>
      <vt:lpstr>LESSONS</vt:lpstr>
      <vt:lpstr>Lessons</vt:lpstr>
      <vt:lpstr>Lessons</vt:lpstr>
      <vt:lpstr>References</vt:lpstr>
      <vt:lpstr>References</vt:lpstr>
      <vt:lpstr>Thank you for your attention!</vt:lpstr>
    </vt:vector>
  </TitlesOfParts>
  <Company>CRCB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 press conference</dc:title>
  <dc:creator>CRCB</dc:creator>
  <cp:lastModifiedBy>Korisnik</cp:lastModifiedBy>
  <cp:revision>318</cp:revision>
  <dcterms:created xsi:type="dcterms:W3CDTF">2008-06-13T09:28:33Z</dcterms:created>
  <dcterms:modified xsi:type="dcterms:W3CDTF">2017-10-10T10:37:08Z</dcterms:modified>
</cp:coreProperties>
</file>