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58" r:id="rId5"/>
    <p:sldId id="266" r:id="rId6"/>
    <p:sldId id="259" r:id="rId7"/>
    <p:sldId id="260" r:id="rId8"/>
    <p:sldId id="261" r:id="rId9"/>
    <p:sldId id="262" r:id="rId10"/>
    <p:sldId id="263" r:id="rId11"/>
    <p:sldId id="268"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73" d="100"/>
          <a:sy n="73" d="100"/>
        </p:scale>
        <p:origin x="4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410693-2B6F-4AAF-AE21-985A51971EE6}" type="datetimeFigureOut">
              <a:rPr lang="en-US" smtClean="0"/>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1111FF-FFD7-4338-B8C4-FEAE18027B0B}" type="slidenum">
              <a:rPr lang="en-US" smtClean="0"/>
              <a:t>‹#›</a:t>
            </a:fld>
            <a:endParaRPr lang="en-US"/>
          </a:p>
        </p:txBody>
      </p:sp>
    </p:spTree>
    <p:extLst>
      <p:ext uri="{BB962C8B-B14F-4D97-AF65-F5344CB8AC3E}">
        <p14:creationId xmlns:p14="http://schemas.microsoft.com/office/powerpoint/2010/main" val="8430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410693-2B6F-4AAF-AE21-985A51971EE6}" type="datetimeFigureOut">
              <a:rPr lang="en-US" smtClean="0"/>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1111FF-FFD7-4338-B8C4-FEAE18027B0B}" type="slidenum">
              <a:rPr lang="en-US" smtClean="0"/>
              <a:t>‹#›</a:t>
            </a:fld>
            <a:endParaRPr lang="en-US"/>
          </a:p>
        </p:txBody>
      </p:sp>
    </p:spTree>
    <p:extLst>
      <p:ext uri="{BB962C8B-B14F-4D97-AF65-F5344CB8AC3E}">
        <p14:creationId xmlns:p14="http://schemas.microsoft.com/office/powerpoint/2010/main" val="3827246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410693-2B6F-4AAF-AE21-985A51971EE6}" type="datetimeFigureOut">
              <a:rPr lang="en-US" smtClean="0"/>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1111FF-FFD7-4338-B8C4-FEAE18027B0B}" type="slidenum">
              <a:rPr lang="en-US" smtClean="0"/>
              <a:t>‹#›</a:t>
            </a:fld>
            <a:endParaRPr lang="en-US"/>
          </a:p>
        </p:txBody>
      </p:sp>
    </p:spTree>
    <p:extLst>
      <p:ext uri="{BB962C8B-B14F-4D97-AF65-F5344CB8AC3E}">
        <p14:creationId xmlns:p14="http://schemas.microsoft.com/office/powerpoint/2010/main" val="1342802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410693-2B6F-4AAF-AE21-985A51971EE6}" type="datetimeFigureOut">
              <a:rPr lang="en-US" smtClean="0"/>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1111FF-FFD7-4338-B8C4-FEAE18027B0B}" type="slidenum">
              <a:rPr lang="en-US" smtClean="0"/>
              <a:t>‹#›</a:t>
            </a:fld>
            <a:endParaRPr lang="en-US"/>
          </a:p>
        </p:txBody>
      </p:sp>
    </p:spTree>
    <p:extLst>
      <p:ext uri="{BB962C8B-B14F-4D97-AF65-F5344CB8AC3E}">
        <p14:creationId xmlns:p14="http://schemas.microsoft.com/office/powerpoint/2010/main" val="3645769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410693-2B6F-4AAF-AE21-985A51971EE6}" type="datetimeFigureOut">
              <a:rPr lang="en-US" smtClean="0"/>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1111FF-FFD7-4338-B8C4-FEAE18027B0B}" type="slidenum">
              <a:rPr lang="en-US" smtClean="0"/>
              <a:t>‹#›</a:t>
            </a:fld>
            <a:endParaRPr lang="en-US"/>
          </a:p>
        </p:txBody>
      </p:sp>
    </p:spTree>
    <p:extLst>
      <p:ext uri="{BB962C8B-B14F-4D97-AF65-F5344CB8AC3E}">
        <p14:creationId xmlns:p14="http://schemas.microsoft.com/office/powerpoint/2010/main" val="406348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410693-2B6F-4AAF-AE21-985A51971EE6}" type="datetimeFigureOut">
              <a:rPr lang="en-US" smtClean="0"/>
              <a:t>10/10/2017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1111FF-FFD7-4338-B8C4-FEAE18027B0B}" type="slidenum">
              <a:rPr lang="en-US" smtClean="0"/>
              <a:t>‹#›</a:t>
            </a:fld>
            <a:endParaRPr lang="en-US"/>
          </a:p>
        </p:txBody>
      </p:sp>
    </p:spTree>
    <p:extLst>
      <p:ext uri="{BB962C8B-B14F-4D97-AF65-F5344CB8AC3E}">
        <p14:creationId xmlns:p14="http://schemas.microsoft.com/office/powerpoint/2010/main" val="190577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410693-2B6F-4AAF-AE21-985A51971EE6}" type="datetimeFigureOut">
              <a:rPr lang="en-US" smtClean="0"/>
              <a:t>10/10/2017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1111FF-FFD7-4338-B8C4-FEAE18027B0B}" type="slidenum">
              <a:rPr lang="en-US" smtClean="0"/>
              <a:t>‹#›</a:t>
            </a:fld>
            <a:endParaRPr lang="en-US"/>
          </a:p>
        </p:txBody>
      </p:sp>
    </p:spTree>
    <p:extLst>
      <p:ext uri="{BB962C8B-B14F-4D97-AF65-F5344CB8AC3E}">
        <p14:creationId xmlns:p14="http://schemas.microsoft.com/office/powerpoint/2010/main" val="3024201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410693-2B6F-4AAF-AE21-985A51971EE6}" type="datetimeFigureOut">
              <a:rPr lang="en-US" smtClean="0"/>
              <a:t>10/10/2017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1111FF-FFD7-4338-B8C4-FEAE18027B0B}" type="slidenum">
              <a:rPr lang="en-US" smtClean="0"/>
              <a:t>‹#›</a:t>
            </a:fld>
            <a:endParaRPr lang="en-US"/>
          </a:p>
        </p:txBody>
      </p:sp>
    </p:spTree>
    <p:extLst>
      <p:ext uri="{BB962C8B-B14F-4D97-AF65-F5344CB8AC3E}">
        <p14:creationId xmlns:p14="http://schemas.microsoft.com/office/powerpoint/2010/main" val="4115655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410693-2B6F-4AAF-AE21-985A51971EE6}" type="datetimeFigureOut">
              <a:rPr lang="en-US" smtClean="0"/>
              <a:t>10/10/2017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1111FF-FFD7-4338-B8C4-FEAE18027B0B}" type="slidenum">
              <a:rPr lang="en-US" smtClean="0"/>
              <a:t>‹#›</a:t>
            </a:fld>
            <a:endParaRPr lang="en-US"/>
          </a:p>
        </p:txBody>
      </p:sp>
    </p:spTree>
    <p:extLst>
      <p:ext uri="{BB962C8B-B14F-4D97-AF65-F5344CB8AC3E}">
        <p14:creationId xmlns:p14="http://schemas.microsoft.com/office/powerpoint/2010/main" val="1812911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410693-2B6F-4AAF-AE21-985A51971EE6}" type="datetimeFigureOut">
              <a:rPr lang="en-US" smtClean="0"/>
              <a:t>10/10/2017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1111FF-FFD7-4338-B8C4-FEAE18027B0B}" type="slidenum">
              <a:rPr lang="en-US" smtClean="0"/>
              <a:t>‹#›</a:t>
            </a:fld>
            <a:endParaRPr lang="en-US"/>
          </a:p>
        </p:txBody>
      </p:sp>
    </p:spTree>
    <p:extLst>
      <p:ext uri="{BB962C8B-B14F-4D97-AF65-F5344CB8AC3E}">
        <p14:creationId xmlns:p14="http://schemas.microsoft.com/office/powerpoint/2010/main" val="2940184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410693-2B6F-4AAF-AE21-985A51971EE6}" type="datetimeFigureOut">
              <a:rPr lang="en-US" smtClean="0"/>
              <a:t>10/10/2017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1111FF-FFD7-4338-B8C4-FEAE18027B0B}" type="slidenum">
              <a:rPr lang="en-US" smtClean="0"/>
              <a:t>‹#›</a:t>
            </a:fld>
            <a:endParaRPr lang="en-US"/>
          </a:p>
        </p:txBody>
      </p:sp>
    </p:spTree>
    <p:extLst>
      <p:ext uri="{BB962C8B-B14F-4D97-AF65-F5344CB8AC3E}">
        <p14:creationId xmlns:p14="http://schemas.microsoft.com/office/powerpoint/2010/main" val="418082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10693-2B6F-4AAF-AE21-985A51971EE6}" type="datetimeFigureOut">
              <a:rPr lang="en-US" smtClean="0"/>
              <a:t>10/10/2017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111FF-FFD7-4338-B8C4-FEAE18027B0B}" type="slidenum">
              <a:rPr lang="en-US" smtClean="0"/>
              <a:t>‹#›</a:t>
            </a:fld>
            <a:endParaRPr lang="en-US"/>
          </a:p>
        </p:txBody>
      </p:sp>
    </p:spTree>
    <p:extLst>
      <p:ext uri="{BB962C8B-B14F-4D97-AF65-F5344CB8AC3E}">
        <p14:creationId xmlns:p14="http://schemas.microsoft.com/office/powerpoint/2010/main" val="1877038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mgipu.hr/default.aspx?id=521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hr-HR" smtClean="0"/>
              <a:t>DODATNE ANALIZE SLUČAJA MODELA ZAGREBAČKE STANOGRADNJE </a:t>
            </a:r>
            <a:endParaRPr lang="en-US"/>
          </a:p>
        </p:txBody>
      </p:sp>
      <p:sp>
        <p:nvSpPr>
          <p:cNvPr id="3" name="Subtitle 2"/>
          <p:cNvSpPr>
            <a:spLocks noGrp="1"/>
          </p:cNvSpPr>
          <p:nvPr>
            <p:ph type="subTitle" idx="1"/>
          </p:nvPr>
        </p:nvSpPr>
        <p:spPr/>
        <p:txBody>
          <a:bodyPr/>
          <a:lstStyle/>
          <a:p>
            <a:r>
              <a:rPr lang="hr-HR" smtClean="0"/>
              <a:t>SOPNICA-JELKOVEC, PODBREŽJE, BAZENI SVETICE </a:t>
            </a:r>
            <a:endParaRPr lang="en-US"/>
          </a:p>
        </p:txBody>
      </p:sp>
    </p:spTree>
    <p:extLst>
      <p:ext uri="{BB962C8B-B14F-4D97-AF65-F5344CB8AC3E}">
        <p14:creationId xmlns:p14="http://schemas.microsoft.com/office/powerpoint/2010/main" val="1942581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NASELJE PODBREŽJE</a:t>
            </a:r>
            <a:endParaRPr lang="en-US"/>
          </a:p>
        </p:txBody>
      </p:sp>
      <p:sp>
        <p:nvSpPr>
          <p:cNvPr id="3" name="Content Placeholder 2"/>
          <p:cNvSpPr>
            <a:spLocks noGrp="1"/>
          </p:cNvSpPr>
          <p:nvPr>
            <p:ph idx="1"/>
          </p:nvPr>
        </p:nvSpPr>
        <p:spPr/>
        <p:txBody>
          <a:bodyPr>
            <a:normAutofit fontScale="85000" lnSpcReduction="20000"/>
          </a:bodyPr>
          <a:lstStyle/>
          <a:p>
            <a:r>
              <a:rPr lang="hr-HR" smtClean="0"/>
              <a:t>J</a:t>
            </a:r>
            <a:r>
              <a:rPr lang="en-US" smtClean="0"/>
              <a:t>avna </a:t>
            </a:r>
            <a:r>
              <a:rPr lang="en-US"/>
              <a:t>nabava za radove i prateće usluge za izgradnju stanova u naselju Podbrežje sastoji se od 5 natječaja: natječaj za izgradnju stambeno poslovnih građevina oznake A4 i A6, a za čiju je izgradnju po principu ključ u u ruke odabrana Tehnika d.d. i to za cijenu od 110.800.000,00 za ukupno 176 </a:t>
            </a:r>
            <a:r>
              <a:rPr lang="en-US" smtClean="0"/>
              <a:t>stana</a:t>
            </a:r>
            <a:endParaRPr lang="hr-HR"/>
          </a:p>
          <a:p>
            <a:r>
              <a:rPr lang="en-US" smtClean="0"/>
              <a:t> </a:t>
            </a:r>
            <a:r>
              <a:rPr lang="en-US"/>
              <a:t>Za izgradnju stambeno polsovnih građevina A3 izabrana je Projektgradnja za cijenu od 48147624,00 kuna, a za A5 ponovno Tehnika d.d</a:t>
            </a:r>
            <a:r>
              <a:rPr lang="en-US" smtClean="0"/>
              <a:t>.</a:t>
            </a:r>
            <a:r>
              <a:rPr lang="hr-HR" smtClean="0"/>
              <a:t> za cijenu od </a:t>
            </a:r>
            <a:r>
              <a:rPr lang="en-US" smtClean="0"/>
              <a:t> </a:t>
            </a:r>
            <a:r>
              <a:rPr lang="en-US"/>
              <a:t>45 745 000 kuna. </a:t>
            </a:r>
            <a:endParaRPr lang="hr-HR" smtClean="0"/>
          </a:p>
          <a:p>
            <a:r>
              <a:rPr lang="en-US" smtClean="0"/>
              <a:t>Ugovor </a:t>
            </a:r>
            <a:r>
              <a:rPr lang="en-US"/>
              <a:t>za A3 i A5 predviđa izgradnju dodatnih 128 stanova. Uz navedene ugovore za gradnju, ugovorene </a:t>
            </a:r>
            <a:r>
              <a:rPr lang="en-US" smtClean="0"/>
              <a:t>su</a:t>
            </a:r>
            <a:r>
              <a:rPr lang="hr-HR" smtClean="0"/>
              <a:t> i </a:t>
            </a:r>
            <a:r>
              <a:rPr lang="en-US" smtClean="0"/>
              <a:t>usluge </a:t>
            </a:r>
            <a:r>
              <a:rPr lang="en-US"/>
              <a:t>vođenja projekta izgradnje sve četiri zgrade za iznos od 1.197.000,00 kuna, te dva ugovora za stručni nadzor nad izgradnjom navedenih zgrada za ukupni iznos od 888 840,00 kuna. </a:t>
            </a:r>
            <a:endParaRPr lang="hr-HR" smtClean="0"/>
          </a:p>
          <a:p>
            <a:r>
              <a:rPr lang="en-US" smtClean="0"/>
              <a:t>Ovime </a:t>
            </a:r>
            <a:r>
              <a:rPr lang="en-US"/>
              <a:t>dolazimo da je ukupna investicija u izgradnju 206.778.464,00, a Grad Zagreb će vlaništvo nad stanovima platiti točno 33.128.034,92 više od cijene </a:t>
            </a:r>
            <a:r>
              <a:rPr lang="en-US" smtClean="0"/>
              <a:t>investicije</a:t>
            </a:r>
            <a:endParaRPr lang="en-US"/>
          </a:p>
          <a:p>
            <a:endParaRPr lang="en-US"/>
          </a:p>
        </p:txBody>
      </p:sp>
    </p:spTree>
    <p:extLst>
      <p:ext uri="{BB962C8B-B14F-4D97-AF65-F5344CB8AC3E}">
        <p14:creationId xmlns:p14="http://schemas.microsoft.com/office/powerpoint/2010/main" val="2033576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0" y="63500"/>
            <a:ext cx="10058400" cy="6663690"/>
          </a:xfrm>
          <a:prstGeom prst="rect">
            <a:avLst/>
          </a:prstGeom>
        </p:spPr>
      </p:pic>
    </p:spTree>
    <p:extLst>
      <p:ext uri="{BB962C8B-B14F-4D97-AF65-F5344CB8AC3E}">
        <p14:creationId xmlns:p14="http://schemas.microsoft.com/office/powerpoint/2010/main" val="395941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BAZENI SVETICE </a:t>
            </a:r>
            <a:endParaRPr lang="en-US"/>
          </a:p>
        </p:txBody>
      </p:sp>
      <p:sp>
        <p:nvSpPr>
          <p:cNvPr id="3" name="Content Placeholder 2"/>
          <p:cNvSpPr>
            <a:spLocks noGrp="1"/>
          </p:cNvSpPr>
          <p:nvPr>
            <p:ph idx="1"/>
          </p:nvPr>
        </p:nvSpPr>
        <p:spPr/>
        <p:txBody>
          <a:bodyPr>
            <a:normAutofit fontScale="77500" lnSpcReduction="20000"/>
          </a:bodyPr>
          <a:lstStyle/>
          <a:p>
            <a:pPr marL="0" indent="0">
              <a:buNone/>
            </a:pPr>
            <a:r>
              <a:rPr lang="hr-HR" dirty="0" smtClean="0"/>
              <a:t>Kratki pregled: </a:t>
            </a:r>
          </a:p>
          <a:p>
            <a:r>
              <a:rPr lang="hr-HR" dirty="0" smtClean="0"/>
              <a:t>Prošle </a:t>
            </a:r>
            <a:r>
              <a:rPr lang="hr-HR" dirty="0"/>
              <a:t>godine </a:t>
            </a:r>
            <a:r>
              <a:rPr lang="hr-HR" dirty="0" smtClean="0"/>
              <a:t>gradonačelnik </a:t>
            </a:r>
            <a:r>
              <a:rPr lang="hr-HR" dirty="0"/>
              <a:t>Bandić nakon punih 7 godina otvorio je bazenski kompleks </a:t>
            </a:r>
            <a:r>
              <a:rPr lang="hr-HR" dirty="0" smtClean="0"/>
              <a:t>Svetice</a:t>
            </a:r>
          </a:p>
          <a:p>
            <a:r>
              <a:rPr lang="hr-HR" dirty="0" smtClean="0"/>
              <a:t>Početna </a:t>
            </a:r>
            <a:r>
              <a:rPr lang="hr-HR" dirty="0"/>
              <a:t>cijena investicije bila je </a:t>
            </a:r>
            <a:r>
              <a:rPr lang="hr-HR" dirty="0" err="1"/>
              <a:t>procjenjena</a:t>
            </a:r>
            <a:r>
              <a:rPr lang="hr-HR" dirty="0"/>
              <a:t> na nekih 70 </a:t>
            </a:r>
            <a:r>
              <a:rPr lang="hr-HR" dirty="0" smtClean="0"/>
              <a:t>milijuna </a:t>
            </a:r>
            <a:r>
              <a:rPr lang="hr-HR" dirty="0"/>
              <a:t>kuna. </a:t>
            </a:r>
            <a:r>
              <a:rPr lang="hr-HR" dirty="0" smtClean="0"/>
              <a:t>Investitor je Zagrebački Holding, konačna cijena kreće se oko 130 </a:t>
            </a:r>
            <a:r>
              <a:rPr lang="hr-HR" dirty="0" smtClean="0"/>
              <a:t>milijuna </a:t>
            </a:r>
            <a:r>
              <a:rPr lang="hr-HR" dirty="0" smtClean="0"/>
              <a:t>kuna</a:t>
            </a:r>
          </a:p>
          <a:p>
            <a:r>
              <a:rPr lang="hr-HR" dirty="0" smtClean="0"/>
              <a:t>Prema ugovor o zakupu Grad </a:t>
            </a:r>
            <a:r>
              <a:rPr lang="hr-HR" dirty="0"/>
              <a:t>Zagreb će Holdingu 7 godina i 7 mjeseci plaćati </a:t>
            </a:r>
            <a:r>
              <a:rPr lang="hr-HR" u="sng" dirty="0"/>
              <a:t>mjesečnu zakupninu u iznosu od 2 436 492, 32 kuna</a:t>
            </a:r>
            <a:r>
              <a:rPr lang="hr-HR" dirty="0"/>
              <a:t> plus </a:t>
            </a:r>
            <a:r>
              <a:rPr lang="hr-HR" dirty="0" smtClean="0"/>
              <a:t>PDV</a:t>
            </a:r>
            <a:endParaRPr lang="hr-HR" dirty="0"/>
          </a:p>
          <a:p>
            <a:r>
              <a:rPr lang="hr-HR" dirty="0" smtClean="0"/>
              <a:t>Bazeni </a:t>
            </a:r>
            <a:r>
              <a:rPr lang="hr-HR" dirty="0"/>
              <a:t>prelaze u vlasništvo grada nakon 91 mjeseca otplate odnosno nakon što ukupno platimo više od </a:t>
            </a:r>
            <a:r>
              <a:rPr lang="hr-HR" b="1" dirty="0"/>
              <a:t>277 </a:t>
            </a:r>
            <a:r>
              <a:rPr lang="hr-HR" b="1" dirty="0" smtClean="0"/>
              <a:t>milijuna </a:t>
            </a:r>
            <a:r>
              <a:rPr lang="hr-HR" b="1" dirty="0" smtClean="0"/>
              <a:t>kuna </a:t>
            </a:r>
          </a:p>
          <a:p>
            <a:r>
              <a:rPr lang="hr-HR" dirty="0" smtClean="0"/>
              <a:t>Za </a:t>
            </a:r>
            <a:r>
              <a:rPr lang="hr-HR" dirty="0"/>
              <a:t>ovu visoku zakupninu Grad će dodatno sam plaćati tekuće troškove koji proizlaze iz redovitog korištenja objekta (komunalije, </a:t>
            </a:r>
            <a:r>
              <a:rPr lang="hr-HR" dirty="0" err="1"/>
              <a:t>el.energija</a:t>
            </a:r>
            <a:r>
              <a:rPr lang="hr-HR" dirty="0"/>
              <a:t>, voda, telekomunikacije, plin itd</a:t>
            </a:r>
            <a:r>
              <a:rPr lang="hr-HR" dirty="0" smtClean="0"/>
              <a:t>.)</a:t>
            </a:r>
          </a:p>
          <a:p>
            <a:r>
              <a:rPr lang="hr-HR" b="1" dirty="0" smtClean="0"/>
              <a:t>Vrijednost za koju će Grad postati vlasnikom bazena duplo je veća od cijena investicije Holdinga! </a:t>
            </a:r>
            <a:endParaRPr lang="en-US" b="1" dirty="0"/>
          </a:p>
          <a:p>
            <a:endParaRPr lang="en-US" b="1" dirty="0"/>
          </a:p>
        </p:txBody>
      </p:sp>
    </p:spTree>
    <p:extLst>
      <p:ext uri="{BB962C8B-B14F-4D97-AF65-F5344CB8AC3E}">
        <p14:creationId xmlns:p14="http://schemas.microsoft.com/office/powerpoint/2010/main" val="3359938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6291" y="1177636"/>
            <a:ext cx="8215745" cy="455814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178327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NASELJE SOPNICA JELKOVEC </a:t>
            </a:r>
            <a:endParaRPr lang="en-US"/>
          </a:p>
        </p:txBody>
      </p:sp>
      <p:sp>
        <p:nvSpPr>
          <p:cNvPr id="3" name="Content Placeholder 2"/>
          <p:cNvSpPr>
            <a:spLocks noGrp="1"/>
          </p:cNvSpPr>
          <p:nvPr>
            <p:ph idx="1"/>
          </p:nvPr>
        </p:nvSpPr>
        <p:spPr/>
        <p:txBody>
          <a:bodyPr>
            <a:normAutofit fontScale="62500" lnSpcReduction="20000"/>
          </a:bodyPr>
          <a:lstStyle/>
          <a:p>
            <a:r>
              <a:rPr lang="hr-HR" smtClean="0"/>
              <a:t>Naselje Sopnica Jelkovec izgrađeno je kroz model suradnje Grada Zagreba (vlasnik zemljišta) i Zagrebačkog Holdinga (investitor)</a:t>
            </a:r>
          </a:p>
          <a:p>
            <a:r>
              <a:rPr lang="hr-HR" smtClean="0"/>
              <a:t>Grad Zagreb i Zagrebački holding sklapaju ugovor o zakupu izgrađenih nekretnina </a:t>
            </a:r>
          </a:p>
          <a:p>
            <a:r>
              <a:rPr lang="hr-HR" smtClean="0"/>
              <a:t>Ugovor o zakupu predviđa da Grad Zagreb plaća mjesečnu zakupninu stanova i poslovnih prostora investitoru u iznosu od </a:t>
            </a:r>
            <a:r>
              <a:rPr lang="hr-HR"/>
              <a:t>671.536 EUR-a mjesečno za 49.521,25 m2</a:t>
            </a:r>
            <a:r>
              <a:rPr lang="hr-HR" smtClean="0"/>
              <a:t>;</a:t>
            </a:r>
          </a:p>
          <a:p>
            <a:r>
              <a:rPr lang="hr-HR" smtClean="0"/>
              <a:t> To </a:t>
            </a:r>
            <a:r>
              <a:rPr lang="hr-HR"/>
              <a:t>znači da će ukupna zakupnina nakon koje ti stanovi postaju vlasništvo Grada koja će kroz deset godina biti plaćena </a:t>
            </a:r>
            <a:r>
              <a:rPr lang="hr-HR" smtClean="0"/>
              <a:t>Holdingu </a:t>
            </a:r>
            <a:r>
              <a:rPr lang="hr-HR"/>
              <a:t>iznositi: 80 584 320 </a:t>
            </a:r>
            <a:r>
              <a:rPr lang="hr-HR" smtClean="0"/>
              <a:t>Eura</a:t>
            </a:r>
          </a:p>
          <a:p>
            <a:r>
              <a:rPr lang="hr-HR" smtClean="0"/>
              <a:t> </a:t>
            </a:r>
            <a:r>
              <a:rPr lang="hr-HR"/>
              <a:t>Kada to podijelimo sa cijenom kvadrata ispada da je cijena gradnje Sopnice </a:t>
            </a:r>
            <a:r>
              <a:rPr lang="hr-HR" smtClean="0"/>
              <a:t>Jelkovec </a:t>
            </a:r>
            <a:r>
              <a:rPr lang="hr-HR"/>
              <a:t>po m2 izosila: 1627, 26 </a:t>
            </a:r>
            <a:r>
              <a:rPr lang="hr-HR" smtClean="0"/>
              <a:t>Eura</a:t>
            </a:r>
            <a:r>
              <a:rPr lang="hr-HR"/>
              <a:t> </a:t>
            </a:r>
            <a:r>
              <a:rPr lang="hr-HR" smtClean="0"/>
              <a:t>što je daleko iznad etalonske cijene građenja u vrijeme investicije u Sopnicu Jelkovec</a:t>
            </a:r>
          </a:p>
          <a:p>
            <a:r>
              <a:rPr lang="hr-HR" smtClean="0"/>
              <a:t>Zakon o društveno poticanoj stanogradnji i etalonska cijena građenja: </a:t>
            </a:r>
            <a:r>
              <a:rPr lang="en-US" smtClean="0"/>
              <a:t>Cijena </a:t>
            </a:r>
            <a:r>
              <a:rPr lang="en-US"/>
              <a:t>četvornog metra stana sastoji se od: etalonske cijene građenja (građenje, projektiranje, nadzor i vodni doprinos + PDV), koja može maksimalno iznositi 804,04 eura/četvorni metar neto korisne površine stana (plativo u kunama po srednjem tečaju HNB-a na dan uplate), te cijene zemljišta, komunalne infrastrukture i priključka, koja može maksimalno iznositi 321,62 eura/četvorni metar NKP-a (plativo u kunama po srednjem tečaju HNB-a na dan uplate</a:t>
            </a:r>
            <a:r>
              <a:rPr lang="en-US" smtClean="0"/>
              <a:t>)</a:t>
            </a:r>
            <a:endParaRPr lang="en-US"/>
          </a:p>
          <a:p>
            <a:r>
              <a:rPr lang="en-US"/>
              <a:t>Dakle maksimalna (najviša) cijena četvornog metra stana iznosi 1125,66 eura/ četvorni metar NKP-a (plativo u kunama po srednjem tečaju HNB-a na dan uplate</a:t>
            </a:r>
            <a:r>
              <a:rPr lang="en-US" smtClean="0"/>
              <a:t>).</a:t>
            </a:r>
            <a:r>
              <a:rPr lang="hr-HR" smtClean="0"/>
              <a:t> </a:t>
            </a:r>
            <a:r>
              <a:rPr lang="hr-HR" u="sng">
                <a:hlinkClick r:id="rId2"/>
              </a:rPr>
              <a:t>http://www.mgipu.hr/default.aspx?id=5212</a:t>
            </a:r>
            <a:endParaRPr lang="en-US"/>
          </a:p>
          <a:p>
            <a:endParaRPr lang="en-US"/>
          </a:p>
          <a:p>
            <a:endParaRPr lang="en-US"/>
          </a:p>
        </p:txBody>
      </p:sp>
    </p:spTree>
    <p:extLst>
      <p:ext uri="{BB962C8B-B14F-4D97-AF65-F5344CB8AC3E}">
        <p14:creationId xmlns:p14="http://schemas.microsoft.com/office/powerpoint/2010/main" val="1418398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NASELJE SOPNICA JELKOVEC </a:t>
            </a:r>
            <a:endParaRPr lang="en-US"/>
          </a:p>
        </p:txBody>
      </p:sp>
      <p:sp>
        <p:nvSpPr>
          <p:cNvPr id="3" name="Content Placeholder 2"/>
          <p:cNvSpPr>
            <a:spLocks noGrp="1"/>
          </p:cNvSpPr>
          <p:nvPr>
            <p:ph idx="1"/>
          </p:nvPr>
        </p:nvSpPr>
        <p:spPr/>
        <p:txBody>
          <a:bodyPr/>
          <a:lstStyle/>
          <a:p>
            <a:r>
              <a:rPr lang="hr-HR" dirty="0"/>
              <a:t>Ako uzmemo u obzir da je najviša dozvoljena cijena četvornog metra, a koja se sastoji od etalonske cijene građenja (uključuje i PDV) te </a:t>
            </a:r>
            <a:r>
              <a:rPr lang="hr-HR" dirty="0" smtClean="0"/>
              <a:t>cijene </a:t>
            </a:r>
            <a:r>
              <a:rPr lang="hr-HR" dirty="0"/>
              <a:t>zemljišta, komunalne infrastrukture i priključaka </a:t>
            </a:r>
            <a:r>
              <a:rPr lang="hr-HR" dirty="0" smtClean="0"/>
              <a:t>ukupno </a:t>
            </a:r>
            <a:r>
              <a:rPr lang="hr-HR" dirty="0"/>
              <a:t>1125,66 Eura , onda ispada da je </a:t>
            </a:r>
            <a:r>
              <a:rPr lang="hr-HR" dirty="0" err="1"/>
              <a:t>Sopnica</a:t>
            </a:r>
            <a:r>
              <a:rPr lang="hr-HR" dirty="0"/>
              <a:t> </a:t>
            </a:r>
            <a:r>
              <a:rPr lang="hr-HR" dirty="0" err="1"/>
              <a:t>Jelkovec</a:t>
            </a:r>
            <a:r>
              <a:rPr lang="hr-HR" dirty="0"/>
              <a:t> samo u pogledu stanova preplaćena MINIMALNO 24 840 229 </a:t>
            </a:r>
            <a:r>
              <a:rPr lang="hr-HR" dirty="0" smtClean="0"/>
              <a:t>kuna</a:t>
            </a:r>
          </a:p>
          <a:p>
            <a:r>
              <a:rPr lang="hr-HR" dirty="0" smtClean="0"/>
              <a:t>U </a:t>
            </a:r>
            <a:r>
              <a:rPr lang="hr-HR" dirty="0"/>
              <a:t>stvarnosti ona je preplaćena daleko više jer Grad Zagreb nije plaćao zemljište već samo priključke pri čemu dolazimo do toga da je maksimalna moguća cijena investicije bila 47 540 400, odnosno da je preplaćena barem 33 </a:t>
            </a:r>
            <a:r>
              <a:rPr lang="hr-HR" dirty="0" smtClean="0"/>
              <a:t>milijuna </a:t>
            </a:r>
            <a:r>
              <a:rPr lang="hr-HR" dirty="0"/>
              <a:t>kuna, odnosno čak 69</a:t>
            </a:r>
            <a:r>
              <a:rPr lang="hr-HR" dirty="0" smtClean="0"/>
              <a:t>%! </a:t>
            </a:r>
            <a:endParaRPr lang="en-US" dirty="0"/>
          </a:p>
          <a:p>
            <a:endParaRPr lang="en-US" dirty="0"/>
          </a:p>
        </p:txBody>
      </p:sp>
    </p:spTree>
    <p:extLst>
      <p:ext uri="{BB962C8B-B14F-4D97-AF65-F5344CB8AC3E}">
        <p14:creationId xmlns:p14="http://schemas.microsoft.com/office/powerpoint/2010/main" val="203988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6836" y="1274618"/>
            <a:ext cx="6705600" cy="4655127"/>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82283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NASELJE PODBREŽJE</a:t>
            </a:r>
            <a:endParaRPr lang="en-US"/>
          </a:p>
        </p:txBody>
      </p:sp>
      <p:sp>
        <p:nvSpPr>
          <p:cNvPr id="3" name="Content Placeholder 2"/>
          <p:cNvSpPr>
            <a:spLocks noGrp="1"/>
          </p:cNvSpPr>
          <p:nvPr>
            <p:ph idx="1"/>
          </p:nvPr>
        </p:nvSpPr>
        <p:spPr/>
        <p:txBody>
          <a:bodyPr>
            <a:normAutofit lnSpcReduction="10000"/>
          </a:bodyPr>
          <a:lstStyle/>
          <a:p>
            <a:r>
              <a:rPr lang="hr-HR"/>
              <a:t>2017 g.  Grad Zagreb i Zagrebačka stanogradnja sklopili su Predugovor o najmu stanova na lokaciji Podbrežje. Izgradnja 4 zgrade sa 314 stanova apostrofirana je u predizbornoj kampanji gradonačelnika Bandića kao primjer dobre socijalne investiciji u osiguranje jeftinijih stanova za građane grada </a:t>
            </a:r>
            <a:r>
              <a:rPr lang="hr-HR" smtClean="0"/>
              <a:t>Zagreba</a:t>
            </a:r>
            <a:endParaRPr lang="hr-HR"/>
          </a:p>
          <a:p>
            <a:r>
              <a:rPr lang="hr-HR"/>
              <a:t>Projekt Podbrežje započinje 23.12.2008. sklapanjem Predugovora o međusobnim pravima i obvezama (reg. broj ugovora: 237/08-I) kojim je Grad Zagreb ovlastio Zagrebački holding d.o.o. – Podružnicu Stanogradnja, da o svom trošku kao investitor gradnje u naselju Podbrežje izradi tehničku dokumentaciju za ishođenje lokacijske dozvole za građevine i komunalnu infrastrukturu u naselju Podbrežje</a:t>
            </a:r>
            <a:endParaRPr lang="en-US"/>
          </a:p>
        </p:txBody>
      </p:sp>
    </p:spTree>
    <p:extLst>
      <p:ext uri="{BB962C8B-B14F-4D97-AF65-F5344CB8AC3E}">
        <p14:creationId xmlns:p14="http://schemas.microsoft.com/office/powerpoint/2010/main" val="1022406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NASELJE PODBREŽJE</a:t>
            </a:r>
            <a:endParaRPr lang="en-US"/>
          </a:p>
        </p:txBody>
      </p:sp>
      <p:sp>
        <p:nvSpPr>
          <p:cNvPr id="3" name="Content Placeholder 2"/>
          <p:cNvSpPr>
            <a:spLocks noGrp="1"/>
          </p:cNvSpPr>
          <p:nvPr>
            <p:ph idx="1"/>
          </p:nvPr>
        </p:nvSpPr>
        <p:spPr/>
        <p:txBody>
          <a:bodyPr>
            <a:normAutofit fontScale="92500" lnSpcReduction="20000"/>
          </a:bodyPr>
          <a:lstStyle/>
          <a:p>
            <a:r>
              <a:rPr lang="hr-HR" smtClean="0"/>
              <a:t> </a:t>
            </a:r>
            <a:r>
              <a:rPr lang="en-US"/>
              <a:t>Nakon toga Zagrebački holding d.o.o. na temelju Ugovora o prijenosu prava vlasništva sklopljenog 24. 2. 2009. </a:t>
            </a:r>
            <a:r>
              <a:rPr lang="hr-HR" smtClean="0"/>
              <a:t>S g</a:t>
            </a:r>
            <a:r>
              <a:rPr lang="en-US" smtClean="0"/>
              <a:t>radom </a:t>
            </a:r>
            <a:r>
              <a:rPr lang="en-US"/>
              <a:t>Zagrebom,  postaje vlasnikom parcela na kojima će se graditi poslovne građevine A3, A4, A5 i A6 budućeg naselja Podbrežje, a sam </a:t>
            </a:r>
            <a:r>
              <a:rPr lang="en-US" smtClean="0"/>
              <a:t>proje</a:t>
            </a:r>
            <a:r>
              <a:rPr lang="hr-HR" smtClean="0"/>
              <a:t>k</a:t>
            </a:r>
            <a:r>
              <a:rPr lang="en-US" smtClean="0"/>
              <a:t>t </a:t>
            </a:r>
            <a:r>
              <a:rPr lang="en-US"/>
              <a:t>izgradnje prenesen je na novo društvo u sklopu Holdinga: Zagrebačka stanogradnja d.o.o</a:t>
            </a:r>
            <a:r>
              <a:rPr lang="en-US" smtClean="0"/>
              <a:t>.</a:t>
            </a:r>
            <a:endParaRPr lang="hr-HR" smtClean="0"/>
          </a:p>
          <a:p>
            <a:r>
              <a:rPr lang="hr-HR" smtClean="0"/>
              <a:t> </a:t>
            </a:r>
            <a:r>
              <a:rPr lang="en-US"/>
              <a:t>Grad Zagreb, Zagrebački holding d.o.o. i Zagrebačka stanogradnja d.o.o. sklopili 21. 9. 2016. Sporazum o suradnji u vezi I. faze izgradnje projekta Podbrežje ( reg. broj ugovora: 97/2016-I)  kojim su utvrdili da će ugovorne strane sklopiti odgovarajući predugovor o dugoročnom najmu stanova po modelu „Zagrebačke </a:t>
            </a:r>
            <a:r>
              <a:rPr lang="en-US" smtClean="0"/>
              <a:t>stanogradnje“</a:t>
            </a:r>
            <a:r>
              <a:rPr lang="hr-HR" smtClean="0"/>
              <a:t>: </a:t>
            </a:r>
            <a:r>
              <a:rPr lang="en-US" smtClean="0"/>
              <a:t>Zagrebačka </a:t>
            </a:r>
            <a:r>
              <a:rPr lang="en-US"/>
              <a:t>stanogradnja d.o.o. kao najmodavac, a Grad Zagreb kao najmoprimac, u objektima u budućem naselju Podbrežje, kojim će definirati stanove i pripadajuća parkirno/garažna mjesta koja će biti predmet ugovora o desetogodišnjem najmu i visinu iznosa najma, uvećanu za pripadajuće </a:t>
            </a:r>
            <a:r>
              <a:rPr lang="en-US" smtClean="0"/>
              <a:t>troškove</a:t>
            </a:r>
            <a:endParaRPr lang="en-US"/>
          </a:p>
          <a:p>
            <a:endParaRPr lang="en-US"/>
          </a:p>
          <a:p>
            <a:endParaRPr lang="en-US"/>
          </a:p>
        </p:txBody>
      </p:sp>
    </p:spTree>
    <p:extLst>
      <p:ext uri="{BB962C8B-B14F-4D97-AF65-F5344CB8AC3E}">
        <p14:creationId xmlns:p14="http://schemas.microsoft.com/office/powerpoint/2010/main" val="3482397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NASELJE PODBREŽJE</a:t>
            </a:r>
            <a:endParaRPr lang="en-US"/>
          </a:p>
        </p:txBody>
      </p:sp>
      <p:sp>
        <p:nvSpPr>
          <p:cNvPr id="3" name="Content Placeholder 2"/>
          <p:cNvSpPr>
            <a:spLocks noGrp="1"/>
          </p:cNvSpPr>
          <p:nvPr>
            <p:ph idx="1"/>
          </p:nvPr>
        </p:nvSpPr>
        <p:spPr/>
        <p:txBody>
          <a:bodyPr>
            <a:normAutofit fontScale="92500" lnSpcReduction="20000"/>
          </a:bodyPr>
          <a:lstStyle/>
          <a:p>
            <a:r>
              <a:rPr lang="hr-HR" smtClean="0"/>
              <a:t> </a:t>
            </a:r>
            <a:r>
              <a:rPr lang="hr-HR"/>
              <a:t>Predmet predugovora je najam 314 stanova s pripadnicima u objektima A3, A4, A5 i A6 u Podbrežju, ukupne površine 20 115,69 m2., te neto površine stanova </a:t>
            </a:r>
            <a:r>
              <a:rPr lang="hr-HR" b="1"/>
              <a:t>19.422,69 m2. </a:t>
            </a:r>
            <a:r>
              <a:rPr lang="hr-HR"/>
              <a:t> </a:t>
            </a:r>
            <a:endParaRPr lang="hr-HR" smtClean="0"/>
          </a:p>
          <a:p>
            <a:r>
              <a:rPr lang="hr-HR" smtClean="0"/>
              <a:t>Stanovi </a:t>
            </a:r>
            <a:r>
              <a:rPr lang="hr-HR"/>
              <a:t>će biti u vlasništvu investitora odnosno Zagrebačke stanogradnje koja će u narednih deset godina iznajmljivati stanove Gradu Zagrebu po cijeni od 1 479 423,41 kuna mjesečno, odnosno Grad Zagreb će kroz 10 godina najma platiti iznos od 177 530 809,2</a:t>
            </a:r>
            <a:r>
              <a:rPr lang="hr-HR" smtClean="0"/>
              <a:t>.</a:t>
            </a:r>
          </a:p>
          <a:p>
            <a:r>
              <a:rPr lang="hr-HR" smtClean="0"/>
              <a:t>Za taj </a:t>
            </a:r>
            <a:r>
              <a:rPr lang="hr-HR"/>
              <a:t>iznos stanovi neće preći u vlasništvo Grada, već će za vlasništvo grad Zagreb trebati uplatiti „ostatak vrijednosti stanova“ u iznosu od 26% njihove knjigovodstvene vrijednosti definirane na početku najma (knjigovodstvena vrijednost jednaka je tržišnoj vrijednosti ako je imovina nerabljena (nova), što će biti slučaj na početku najma</a:t>
            </a:r>
            <a:r>
              <a:rPr lang="hr-HR" smtClean="0"/>
              <a:t>).</a:t>
            </a:r>
          </a:p>
          <a:p>
            <a:r>
              <a:rPr lang="hr-HR" smtClean="0"/>
              <a:t> </a:t>
            </a:r>
            <a:r>
              <a:rPr lang="hr-HR"/>
              <a:t>Preostala vrijednost od 26% iznosi dodatnih </a:t>
            </a:r>
            <a:r>
              <a:rPr lang="en-US" smtClean="0"/>
              <a:t>6</a:t>
            </a:r>
            <a:r>
              <a:rPr lang="hr-HR" smtClean="0"/>
              <a:t>2 </a:t>
            </a:r>
            <a:r>
              <a:rPr lang="en-US" smtClean="0"/>
              <a:t>375</a:t>
            </a:r>
            <a:r>
              <a:rPr lang="hr-HR" smtClean="0"/>
              <a:t> </a:t>
            </a:r>
            <a:r>
              <a:rPr lang="en-US" smtClean="0"/>
              <a:t>689,72 </a:t>
            </a:r>
            <a:r>
              <a:rPr lang="en-US"/>
              <a:t>kuna! </a:t>
            </a:r>
          </a:p>
          <a:p>
            <a:endParaRPr lang="en-US"/>
          </a:p>
        </p:txBody>
      </p:sp>
    </p:spTree>
    <p:extLst>
      <p:ext uri="{BB962C8B-B14F-4D97-AF65-F5344CB8AC3E}">
        <p14:creationId xmlns:p14="http://schemas.microsoft.com/office/powerpoint/2010/main" val="653263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NASELJE PODBREŽJE</a:t>
            </a:r>
            <a:endParaRPr lang="en-US"/>
          </a:p>
        </p:txBody>
      </p:sp>
      <p:sp>
        <p:nvSpPr>
          <p:cNvPr id="3" name="Content Placeholder 2"/>
          <p:cNvSpPr>
            <a:spLocks noGrp="1"/>
          </p:cNvSpPr>
          <p:nvPr>
            <p:ph idx="1"/>
          </p:nvPr>
        </p:nvSpPr>
        <p:spPr/>
        <p:txBody>
          <a:bodyPr/>
          <a:lstStyle/>
          <a:p>
            <a:r>
              <a:rPr lang="en-US" dirty="0"/>
              <a:t>Grad Zagreb </a:t>
            </a:r>
            <a:r>
              <a:rPr lang="en-US" dirty="0" err="1"/>
              <a:t>će</a:t>
            </a:r>
            <a:r>
              <a:rPr lang="en-US" dirty="0"/>
              <a:t> </a:t>
            </a:r>
            <a:r>
              <a:rPr lang="en-US" dirty="0" err="1"/>
              <a:t>stanove</a:t>
            </a:r>
            <a:r>
              <a:rPr lang="en-US" dirty="0"/>
              <a:t> </a:t>
            </a:r>
            <a:r>
              <a:rPr lang="en-US" dirty="0" err="1"/>
              <a:t>otkupiti</a:t>
            </a:r>
            <a:r>
              <a:rPr lang="en-US" dirty="0"/>
              <a:t> od </a:t>
            </a:r>
            <a:r>
              <a:rPr lang="en-US" dirty="0" err="1"/>
              <a:t>vlastite</a:t>
            </a:r>
            <a:r>
              <a:rPr lang="en-US" dirty="0"/>
              <a:t> </a:t>
            </a:r>
            <a:r>
              <a:rPr lang="en-US" dirty="0" err="1"/>
              <a:t>tvrtke</a:t>
            </a:r>
            <a:r>
              <a:rPr lang="en-US" dirty="0"/>
              <a:t> </a:t>
            </a:r>
            <a:r>
              <a:rPr lang="en-US" dirty="0" err="1"/>
              <a:t>za</a:t>
            </a:r>
            <a:r>
              <a:rPr lang="en-US" dirty="0"/>
              <a:t> </a:t>
            </a:r>
            <a:r>
              <a:rPr lang="en-US" dirty="0" smtClean="0"/>
              <a:t>239</a:t>
            </a:r>
            <a:r>
              <a:rPr lang="hr-HR" dirty="0" smtClean="0"/>
              <a:t> </a:t>
            </a:r>
            <a:r>
              <a:rPr lang="en-US" dirty="0" smtClean="0"/>
              <a:t>906</a:t>
            </a:r>
            <a:r>
              <a:rPr lang="hr-HR" dirty="0" smtClean="0"/>
              <a:t> </a:t>
            </a:r>
            <a:r>
              <a:rPr lang="en-US" dirty="0" smtClean="0"/>
              <a:t>498,9 </a:t>
            </a:r>
            <a:r>
              <a:rPr lang="en-US" dirty="0" err="1" smtClean="0"/>
              <a:t>mili</a:t>
            </a:r>
            <a:r>
              <a:rPr lang="hr-HR" dirty="0" smtClean="0"/>
              <a:t>ju</a:t>
            </a:r>
            <a:r>
              <a:rPr lang="en-US" dirty="0" err="1" smtClean="0"/>
              <a:t>na</a:t>
            </a:r>
            <a:r>
              <a:rPr lang="en-US" dirty="0" smtClean="0"/>
              <a:t> </a:t>
            </a:r>
            <a:r>
              <a:rPr lang="en-US" dirty="0" err="1"/>
              <a:t>kuna</a:t>
            </a:r>
            <a:r>
              <a:rPr lang="en-US" dirty="0"/>
              <a:t>, </a:t>
            </a:r>
            <a:r>
              <a:rPr lang="en-US" dirty="0" err="1"/>
              <a:t>odnosno</a:t>
            </a:r>
            <a:r>
              <a:rPr lang="en-US" dirty="0"/>
              <a:t> </a:t>
            </a:r>
            <a:r>
              <a:rPr lang="en-US" dirty="0" err="1"/>
              <a:t>platiti</a:t>
            </a:r>
            <a:r>
              <a:rPr lang="en-US" dirty="0"/>
              <a:t> </a:t>
            </a:r>
            <a:r>
              <a:rPr lang="en-US" dirty="0" err="1"/>
              <a:t>će</a:t>
            </a:r>
            <a:r>
              <a:rPr lang="en-US" dirty="0"/>
              <a:t> </a:t>
            </a:r>
            <a:r>
              <a:rPr lang="en-US" dirty="0" err="1"/>
              <a:t>neto</a:t>
            </a:r>
            <a:r>
              <a:rPr lang="en-US" dirty="0"/>
              <a:t> </a:t>
            </a:r>
            <a:r>
              <a:rPr lang="en-US" dirty="0" err="1"/>
              <a:t>kvadrat</a:t>
            </a:r>
            <a:r>
              <a:rPr lang="en-US" dirty="0"/>
              <a:t> </a:t>
            </a:r>
            <a:r>
              <a:rPr lang="en-US" dirty="0" err="1"/>
              <a:t>stana</a:t>
            </a:r>
            <a:r>
              <a:rPr lang="en-US" dirty="0"/>
              <a:t> 1646,8 </a:t>
            </a:r>
            <a:r>
              <a:rPr lang="en-US" dirty="0" err="1"/>
              <a:t>Eura</a:t>
            </a:r>
            <a:r>
              <a:rPr lang="en-US" dirty="0"/>
              <a:t> </a:t>
            </a:r>
            <a:endParaRPr lang="hr-HR" dirty="0" smtClean="0"/>
          </a:p>
          <a:p>
            <a:r>
              <a:rPr lang="en-US" dirty="0" err="1" smtClean="0"/>
              <a:t>Za</a:t>
            </a:r>
            <a:r>
              <a:rPr lang="en-US" dirty="0" smtClean="0"/>
              <a:t> </a:t>
            </a:r>
            <a:r>
              <a:rPr lang="en-US" dirty="0" err="1"/>
              <a:t>usporedbu</a:t>
            </a:r>
            <a:r>
              <a:rPr lang="en-US" dirty="0"/>
              <a:t>, u </a:t>
            </a:r>
            <a:r>
              <a:rPr lang="en-US" dirty="0" err="1"/>
              <a:t>susjednom</a:t>
            </a:r>
            <a:r>
              <a:rPr lang="en-US" dirty="0"/>
              <a:t> </a:t>
            </a:r>
            <a:r>
              <a:rPr lang="en-US" dirty="0" err="1"/>
              <a:t>naselju</a:t>
            </a:r>
            <a:r>
              <a:rPr lang="en-US" dirty="0"/>
              <a:t> </a:t>
            </a:r>
            <a:r>
              <a:rPr lang="en-US" dirty="0" err="1"/>
              <a:t>Sv</a:t>
            </a:r>
            <a:r>
              <a:rPr lang="en-US" dirty="0"/>
              <a:t>. </a:t>
            </a:r>
            <a:r>
              <a:rPr lang="en-US" dirty="0" err="1"/>
              <a:t>Klara</a:t>
            </a:r>
            <a:r>
              <a:rPr lang="en-US" dirty="0"/>
              <a:t> </a:t>
            </a:r>
            <a:r>
              <a:rPr lang="en-US" dirty="0" err="1"/>
              <a:t>novogradnja</a:t>
            </a:r>
            <a:r>
              <a:rPr lang="en-US" dirty="0"/>
              <a:t> </a:t>
            </a:r>
            <a:r>
              <a:rPr lang="en-US" dirty="0" err="1"/>
              <a:t>izgrađena</a:t>
            </a:r>
            <a:r>
              <a:rPr lang="en-US" dirty="0"/>
              <a:t> 2017 .g. od </a:t>
            </a:r>
            <a:r>
              <a:rPr lang="en-US" dirty="0" err="1"/>
              <a:t>strane</a:t>
            </a:r>
            <a:r>
              <a:rPr lang="en-US" dirty="0"/>
              <a:t> </a:t>
            </a:r>
            <a:r>
              <a:rPr lang="en-US" dirty="0" err="1"/>
              <a:t>privatnog</a:t>
            </a:r>
            <a:r>
              <a:rPr lang="en-US" dirty="0"/>
              <a:t> </a:t>
            </a:r>
            <a:r>
              <a:rPr lang="en-US" dirty="0" err="1"/>
              <a:t>investitora</a:t>
            </a:r>
            <a:r>
              <a:rPr lang="en-US" dirty="0"/>
              <a:t> </a:t>
            </a:r>
            <a:r>
              <a:rPr lang="en-US" dirty="0" err="1"/>
              <a:t>košta</a:t>
            </a:r>
            <a:r>
              <a:rPr lang="en-US" dirty="0"/>
              <a:t> 1300 </a:t>
            </a:r>
            <a:r>
              <a:rPr lang="en-US" dirty="0" err="1"/>
              <a:t>Eura</a:t>
            </a:r>
            <a:r>
              <a:rPr lang="en-US" dirty="0"/>
              <a:t> </a:t>
            </a:r>
            <a:r>
              <a:rPr lang="en-US" dirty="0" err="1"/>
              <a:t>po</a:t>
            </a:r>
            <a:r>
              <a:rPr lang="en-US" dirty="0"/>
              <a:t> </a:t>
            </a:r>
            <a:r>
              <a:rPr lang="en-US" dirty="0" err="1"/>
              <a:t>kvadratu</a:t>
            </a:r>
            <a:r>
              <a:rPr lang="en-US" dirty="0"/>
              <a:t> (</a:t>
            </a:r>
            <a:r>
              <a:rPr lang="en-US" i="1" dirty="0" err="1"/>
              <a:t>za</a:t>
            </a:r>
            <a:r>
              <a:rPr lang="en-US" i="1" dirty="0"/>
              <a:t> </a:t>
            </a:r>
            <a:r>
              <a:rPr lang="en-US" i="1" dirty="0" err="1"/>
              <a:t>prosječnu</a:t>
            </a:r>
            <a:r>
              <a:rPr lang="en-US" i="1" dirty="0"/>
              <a:t> </a:t>
            </a:r>
            <a:r>
              <a:rPr lang="en-US" i="1" dirty="0" err="1"/>
              <a:t>veličinu</a:t>
            </a:r>
            <a:r>
              <a:rPr lang="en-US" i="1" dirty="0"/>
              <a:t> </a:t>
            </a:r>
            <a:r>
              <a:rPr lang="en-US" i="1" dirty="0" err="1"/>
              <a:t>stana</a:t>
            </a:r>
            <a:r>
              <a:rPr lang="en-US" i="1" dirty="0"/>
              <a:t> od 52 </a:t>
            </a:r>
            <a:r>
              <a:rPr lang="en-US" i="1" dirty="0" err="1"/>
              <a:t>kvadrata</a:t>
            </a:r>
            <a:r>
              <a:rPr lang="en-US" dirty="0" smtClean="0"/>
              <a:t>)</a:t>
            </a:r>
            <a:r>
              <a:rPr lang="hr-HR" dirty="0" smtClean="0"/>
              <a:t> u direktnoj prodaji na tržištu </a:t>
            </a:r>
            <a:endParaRPr lang="en-US" dirty="0"/>
          </a:p>
          <a:p>
            <a:r>
              <a:rPr lang="en-US" dirty="0" err="1"/>
              <a:t>Međutim</a:t>
            </a:r>
            <a:r>
              <a:rPr lang="en-US" dirty="0"/>
              <a:t>, ne </a:t>
            </a:r>
            <a:r>
              <a:rPr lang="en-US" dirty="0" err="1"/>
              <a:t>samo</a:t>
            </a:r>
            <a:r>
              <a:rPr lang="en-US" dirty="0"/>
              <a:t> </a:t>
            </a:r>
            <a:r>
              <a:rPr lang="en-US" dirty="0" err="1"/>
              <a:t>što</a:t>
            </a:r>
            <a:r>
              <a:rPr lang="en-US" dirty="0"/>
              <a:t> je </a:t>
            </a:r>
            <a:r>
              <a:rPr lang="en-US" dirty="0" smtClean="0"/>
              <a:t>j</a:t>
            </a:r>
            <a:r>
              <a:rPr lang="hr-HR" dirty="0" smtClean="0"/>
              <a:t>a</a:t>
            </a:r>
            <a:r>
              <a:rPr lang="en-US" dirty="0" err="1" smtClean="0"/>
              <a:t>vana</a:t>
            </a:r>
            <a:r>
              <a:rPr lang="en-US" dirty="0" smtClean="0"/>
              <a:t> </a:t>
            </a:r>
            <a:r>
              <a:rPr lang="en-US" dirty="0" err="1"/>
              <a:t>gradnja</a:t>
            </a:r>
            <a:r>
              <a:rPr lang="en-US" dirty="0"/>
              <a:t> </a:t>
            </a:r>
            <a:r>
              <a:rPr lang="en-US" dirty="0" err="1"/>
              <a:t>grada</a:t>
            </a:r>
            <a:r>
              <a:rPr lang="en-US" dirty="0"/>
              <a:t> </a:t>
            </a:r>
            <a:r>
              <a:rPr lang="hr-HR" dirty="0" smtClean="0"/>
              <a:t>Z</a:t>
            </a:r>
            <a:r>
              <a:rPr lang="en-US" dirty="0" err="1" smtClean="0"/>
              <a:t>agreba</a:t>
            </a:r>
            <a:r>
              <a:rPr lang="en-US" dirty="0" smtClean="0"/>
              <a:t> </a:t>
            </a:r>
            <a:r>
              <a:rPr lang="en-US" dirty="0" err="1"/>
              <a:t>skuplja</a:t>
            </a:r>
            <a:r>
              <a:rPr lang="en-US" dirty="0"/>
              <a:t> </a:t>
            </a:r>
            <a:r>
              <a:rPr lang="en-US" dirty="0" err="1"/>
              <a:t>za</a:t>
            </a:r>
            <a:r>
              <a:rPr lang="en-US" dirty="0"/>
              <a:t> 300 </a:t>
            </a:r>
            <a:r>
              <a:rPr lang="en-US" dirty="0" smtClean="0"/>
              <a:t>E</a:t>
            </a:r>
            <a:r>
              <a:rPr lang="hr-HR" dirty="0" smtClean="0"/>
              <a:t>UR-a</a:t>
            </a:r>
            <a:r>
              <a:rPr lang="en-US" dirty="0" smtClean="0"/>
              <a:t> </a:t>
            </a:r>
            <a:r>
              <a:rPr lang="en-US" dirty="0" err="1"/>
              <a:t>po</a:t>
            </a:r>
            <a:r>
              <a:rPr lang="en-US" dirty="0"/>
              <a:t> </a:t>
            </a:r>
            <a:r>
              <a:rPr lang="en-US" dirty="0" err="1"/>
              <a:t>kvadratu</a:t>
            </a:r>
            <a:r>
              <a:rPr lang="en-US" dirty="0"/>
              <a:t> od </a:t>
            </a:r>
            <a:r>
              <a:rPr lang="en-US" dirty="0" err="1"/>
              <a:t>komercijalne</a:t>
            </a:r>
            <a:r>
              <a:rPr lang="en-US" dirty="0"/>
              <a:t> </a:t>
            </a:r>
            <a:r>
              <a:rPr lang="en-US" dirty="0" err="1"/>
              <a:t>gradnje</a:t>
            </a:r>
            <a:r>
              <a:rPr lang="en-US" dirty="0"/>
              <a:t>, </a:t>
            </a:r>
            <a:r>
              <a:rPr lang="en-US" dirty="0" err="1"/>
              <a:t>već</a:t>
            </a:r>
            <a:r>
              <a:rPr lang="en-US" dirty="0"/>
              <a:t> je </a:t>
            </a:r>
            <a:r>
              <a:rPr lang="en-US" dirty="0" err="1"/>
              <a:t>i</a:t>
            </a:r>
            <a:r>
              <a:rPr lang="en-US" dirty="0"/>
              <a:t> </a:t>
            </a:r>
            <a:r>
              <a:rPr lang="en-US" dirty="0" err="1"/>
              <a:t>za</a:t>
            </a:r>
            <a:r>
              <a:rPr lang="en-US" dirty="0"/>
              <a:t> </a:t>
            </a:r>
            <a:r>
              <a:rPr lang="en-US" dirty="0" err="1"/>
              <a:t>više</a:t>
            </a:r>
            <a:r>
              <a:rPr lang="en-US" dirty="0"/>
              <a:t> od 600 </a:t>
            </a:r>
            <a:r>
              <a:rPr lang="en-US" dirty="0" err="1"/>
              <a:t>Eura</a:t>
            </a:r>
            <a:r>
              <a:rPr lang="en-US" dirty="0"/>
              <a:t> </a:t>
            </a:r>
            <a:r>
              <a:rPr lang="en-US" dirty="0" err="1"/>
              <a:t>po</a:t>
            </a:r>
            <a:r>
              <a:rPr lang="en-US" dirty="0"/>
              <a:t> </a:t>
            </a:r>
            <a:r>
              <a:rPr lang="en-US" dirty="0" err="1"/>
              <a:t>kvadratu</a:t>
            </a:r>
            <a:r>
              <a:rPr lang="en-US" dirty="0"/>
              <a:t> </a:t>
            </a:r>
            <a:r>
              <a:rPr lang="en-US" dirty="0" err="1"/>
              <a:t>skuplja</a:t>
            </a:r>
            <a:r>
              <a:rPr lang="en-US" dirty="0"/>
              <a:t> od </a:t>
            </a:r>
            <a:r>
              <a:rPr lang="en-US" dirty="0" err="1"/>
              <a:t>ukupne</a:t>
            </a:r>
            <a:r>
              <a:rPr lang="en-US" dirty="0"/>
              <a:t> </a:t>
            </a:r>
            <a:r>
              <a:rPr lang="en-US" dirty="0" err="1"/>
              <a:t>cijene</a:t>
            </a:r>
            <a:r>
              <a:rPr lang="en-US" dirty="0"/>
              <a:t> </a:t>
            </a:r>
            <a:r>
              <a:rPr lang="en-US" dirty="0" err="1" smtClean="0"/>
              <a:t>investicije</a:t>
            </a:r>
            <a:endParaRPr lang="en-US" dirty="0"/>
          </a:p>
          <a:p>
            <a:endParaRPr lang="en-US" dirty="0"/>
          </a:p>
        </p:txBody>
      </p:sp>
    </p:spTree>
    <p:extLst>
      <p:ext uri="{BB962C8B-B14F-4D97-AF65-F5344CB8AC3E}">
        <p14:creationId xmlns:p14="http://schemas.microsoft.com/office/powerpoint/2010/main" val="14599018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1180</Words>
  <Application>Microsoft Office PowerPoint</Application>
  <PresentationFormat>Widescreen</PresentationFormat>
  <Paragraphs>41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DODATNE ANALIZE SLUČAJA MODELA ZAGREBAČKE STANOGRADNJE </vt:lpstr>
      <vt:lpstr>PowerPoint Presentation</vt:lpstr>
      <vt:lpstr>NASELJE SOPNICA JELKOVEC </vt:lpstr>
      <vt:lpstr>NASELJE SOPNICA JELKOVEC </vt:lpstr>
      <vt:lpstr>PowerPoint Presentation</vt:lpstr>
      <vt:lpstr>NASELJE PODBREŽJE</vt:lpstr>
      <vt:lpstr>NASELJE PODBREŽJE</vt:lpstr>
      <vt:lpstr>NASELJE PODBREŽJE</vt:lpstr>
      <vt:lpstr>NASELJE PODBREŽJE</vt:lpstr>
      <vt:lpstr>NASELJE PODBREŽJE</vt:lpstr>
      <vt:lpstr>PowerPoint Presentation</vt:lpstr>
      <vt:lpstr>BAZENI SVETICE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DODATNE ANALIZE SLUČAJA MODELA ZAGREBAČKE STANOGRADNJE</dc:title>
  <dc:creator>Josip</dc:creator>
  <cp:lastModifiedBy>Korisnik</cp:lastModifiedBy>
  <cp:revision>3</cp:revision>
  <dcterms:created xsi:type="dcterms:W3CDTF">2017-10-10T06:51:44Z</dcterms:created>
  <dcterms:modified xsi:type="dcterms:W3CDTF">2017-10-10T10:39:30Z</dcterms:modified>
</cp:coreProperties>
</file>